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8" r:id="rId5"/>
    <p:sldId id="259" r:id="rId6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16"/>
    <p:restoredTop sz="94660"/>
  </p:normalViewPr>
  <p:slideViewPr>
    <p:cSldViewPr>
      <p:cViewPr varScale="0">
        <p:scale>
          <a:sx n="96" d="100"/>
          <a:sy n="96" d="100"/>
        </p:scale>
        <p:origin x="-57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12"/>
          <p:cNvSpPr/>
          <p:nvPr/>
        </p:nvSpPr>
        <p:spPr>
          <a:xfrm>
            <a:off x="269653" y="261000"/>
            <a:ext cx="9432560" cy="672000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200" b="1" spc="500">
                <a:latin typeface="メイリオ"/>
                <a:ea typeface="メイリオ"/>
              </a:rPr>
              <a:t>応募様式</a:t>
            </a:r>
            <a:r>
              <a:rPr lang="ja-JP" altLang="en-US" sz="2200" b="1">
                <a:latin typeface="メイリオ"/>
                <a:ea typeface="メイリオ"/>
              </a:rPr>
              <a:t>　</a:t>
            </a:r>
            <a:endParaRPr lang="ja-JP" altLang="en-US" sz="1200" b="1">
              <a:latin typeface="メイリオ"/>
              <a:ea typeface="メイリオ"/>
            </a:endParaRPr>
          </a:p>
        </p:txBody>
      </p:sp>
      <p:sp>
        <p:nvSpPr>
          <p:cNvPr id="1108" name="四角形 17"/>
          <p:cNvSpPr/>
          <p:nvPr/>
        </p:nvSpPr>
        <p:spPr>
          <a:xfrm>
            <a:off x="286558" y="1341000"/>
            <a:ext cx="1204769" cy="480185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応募者氏名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graphicFrame>
        <p:nvGraphicFramePr>
          <p:cNvPr id="1109" name="四角形 18"/>
          <p:cNvGraphicFramePr>
            <a:graphicFrameLocks noGrp="1"/>
          </p:cNvGraphicFramePr>
          <p:nvPr/>
        </p:nvGraphicFramePr>
        <p:xfrm>
          <a:off x="282060" y="1987896"/>
          <a:ext cx="4667634" cy="2498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405"/>
                <a:gridCol w="1725277"/>
                <a:gridCol w="1844355"/>
                <a:gridCol w="352548"/>
              </a:tblGrid>
              <a:tr h="568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/>
                          <a:ea typeface="メイリオ"/>
                        </a:rPr>
                        <a:t>代表者</a:t>
                      </a:r>
                      <a:endParaRPr kumimoji="1" lang="ja-JP" altLang="en-US" sz="9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/>
                          <a:ea typeface="メイリオ"/>
                        </a:rPr>
                        <a:t>氏名</a:t>
                      </a:r>
                      <a:endParaRPr kumimoji="1" lang="ja-JP" altLang="en-US" sz="9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/>
                          <a:ea typeface="メイリオ"/>
                        </a:rPr>
                        <a:t>学校名</a:t>
                      </a:r>
                      <a:endParaRPr kumimoji="1" lang="ja-JP" altLang="en-US" sz="9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/>
                          <a:ea typeface="メイリオ"/>
                        </a:rPr>
                        <a:t>学年</a:t>
                      </a:r>
                      <a:endParaRPr kumimoji="1" lang="ja-JP" altLang="en-US" sz="9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</a:rPr>
                        <a:t>〇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</a:rPr>
                        <a:t>　　</a:t>
                      </a:r>
                      <a:r>
                        <a:rPr kumimoji="1" lang="ja-JP" alt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endParaRPr kumimoji="1" lang="ja-JP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9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54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03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10" name="四角形 19"/>
          <p:cNvSpPr/>
          <p:nvPr/>
        </p:nvSpPr>
        <p:spPr>
          <a:xfrm>
            <a:off x="5260055" y="5733756"/>
            <a:ext cx="4372945" cy="1018991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900" b="1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応募にあたって（注意事項）</a:t>
            </a:r>
            <a:endParaRPr lang="ja-JP" altLang="en-US" sz="900" b="1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900" b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　■個人・団体問わず、本様式を使用してください。</a:t>
            </a:r>
            <a:endParaRPr lang="ja-JP" altLang="en-US" sz="90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b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　■フォント・色は問いません。</a:t>
            </a:r>
            <a:endParaRPr lang="ja-JP" altLang="en-US" sz="900" b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900" b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/>
            <a:r>
              <a:rPr lang="ja-JP" alt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　[連絡先]</a:t>
            </a:r>
            <a:endParaRPr lang="ja-JP" altLang="en-US" sz="80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/>
            <a:r>
              <a:rPr lang="ja-JP" alt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　よなご公共交通ふれあいフェスタ実行委員会事務局</a:t>
            </a:r>
            <a:r>
              <a:rPr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 </a:t>
            </a:r>
            <a:r>
              <a:rPr lang="ja-JP" altLang="en-US" sz="7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（米子市総合政策学部交通政策課内）</a:t>
            </a:r>
            <a:r>
              <a:rPr lang="ja-JP" altLang="en-US" sz="7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 </a:t>
            </a:r>
            <a:endParaRPr sz="70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  <a:p>
            <a:pPr algn="l"/>
            <a:r>
              <a:rPr lang="ja-JP" alt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　電話　：0859-23-5274　　</a:t>
            </a:r>
            <a:r>
              <a:rPr lang="ja-JP" alt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メール：kotsu@city.yonago.lg.jp</a:t>
            </a:r>
            <a:r>
              <a:rPr lang="ja-JP" alt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</a:rPr>
              <a:t> </a:t>
            </a:r>
            <a:endParaRPr lang="ja-JP" altLang="en-US" sz="800" b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11" name="四角形 39"/>
          <p:cNvSpPr/>
          <p:nvPr/>
        </p:nvSpPr>
        <p:spPr>
          <a:xfrm>
            <a:off x="5264677" y="1315711"/>
            <a:ext cx="1484728" cy="47457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選んだテーマ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12" name="四角形 40"/>
          <p:cNvSpPr/>
          <p:nvPr/>
        </p:nvSpPr>
        <p:spPr>
          <a:xfrm>
            <a:off x="5265451" y="1988594"/>
            <a:ext cx="4448813" cy="86311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13" name="四角形 41"/>
          <p:cNvSpPr/>
          <p:nvPr/>
        </p:nvSpPr>
        <p:spPr>
          <a:xfrm>
            <a:off x="5263190" y="1989000"/>
            <a:ext cx="4440170" cy="863117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30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15" name="四角形 42"/>
          <p:cNvSpPr/>
          <p:nvPr/>
        </p:nvSpPr>
        <p:spPr>
          <a:xfrm>
            <a:off x="5267896" y="3573000"/>
            <a:ext cx="2104655" cy="47457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アイデアのタイトル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16" name="四角形 43"/>
          <p:cNvSpPr/>
          <p:nvPr/>
        </p:nvSpPr>
        <p:spPr>
          <a:xfrm>
            <a:off x="5279816" y="4365883"/>
            <a:ext cx="4428498" cy="86311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17" name="四角形 44"/>
          <p:cNvSpPr/>
          <p:nvPr/>
        </p:nvSpPr>
        <p:spPr>
          <a:xfrm>
            <a:off x="5313000" y="4365000"/>
            <a:ext cx="4358428" cy="863117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30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25" name="四角形 60"/>
          <p:cNvSpPr/>
          <p:nvPr/>
        </p:nvSpPr>
        <p:spPr>
          <a:xfrm>
            <a:off x="7449291" y="356815"/>
            <a:ext cx="2111709" cy="48018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900" b="0">
                <a:solidFill>
                  <a:schemeClr val="bg1">
                    <a:lumMod val="50000"/>
                  </a:schemeClr>
                </a:solidFill>
                <a:latin typeface="メイリオ"/>
                <a:ea typeface="メイリオ"/>
              </a:rPr>
              <a:t>期限　　2025.10.10（金）</a:t>
            </a:r>
            <a:endParaRPr lang="ja-JP" altLang="en-US" sz="900" b="0">
              <a:solidFill>
                <a:schemeClr val="bg1">
                  <a:lumMod val="50000"/>
                </a:schemeClr>
              </a:solidFill>
              <a:latin typeface="メイリオ"/>
              <a:ea typeface="メイリオ"/>
            </a:endParaRPr>
          </a:p>
          <a:p>
            <a:pPr algn="l">
              <a:defRPr lang="ja-JP" altLang="en-US"/>
            </a:pPr>
            <a:r>
              <a:rPr lang="ja-JP" altLang="en-US" sz="900" b="0">
                <a:solidFill>
                  <a:schemeClr val="bg1">
                    <a:lumMod val="50000"/>
                  </a:schemeClr>
                </a:solidFill>
                <a:latin typeface="メイリオ"/>
                <a:ea typeface="メイリオ"/>
              </a:rPr>
              <a:t>送付先　kotsu@city.yonago.lg.jp</a:t>
            </a:r>
            <a:endParaRPr lang="ja-JP" altLang="en-US" sz="900" b="0">
              <a:solidFill>
                <a:schemeClr val="bg1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38" name="四角形 46"/>
          <p:cNvSpPr/>
          <p:nvPr/>
        </p:nvSpPr>
        <p:spPr>
          <a:xfrm>
            <a:off x="287170" y="4773000"/>
            <a:ext cx="1465374" cy="47457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代表者連絡先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39" name="四角形 48"/>
          <p:cNvSpPr/>
          <p:nvPr/>
        </p:nvSpPr>
        <p:spPr>
          <a:xfrm>
            <a:off x="361375" y="5708693"/>
            <a:ext cx="2264868" cy="60030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00" b="0">
              <a:solidFill>
                <a:schemeClr val="bg1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40" name="四角形 49"/>
          <p:cNvSpPr/>
          <p:nvPr/>
        </p:nvSpPr>
        <p:spPr>
          <a:xfrm>
            <a:off x="286807" y="5391616"/>
            <a:ext cx="1874860" cy="341384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 b="0">
                <a:solidFill>
                  <a:schemeClr val="tx1"/>
                </a:solidFill>
                <a:latin typeface="メイリオ"/>
                <a:ea typeface="メイリオ"/>
              </a:rPr>
              <a:t>Eメールアドレス</a:t>
            </a:r>
            <a:endParaRPr lang="ja-JP" altLang="en-US" sz="1200" b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41" name="四角形 50"/>
          <p:cNvSpPr/>
          <p:nvPr/>
        </p:nvSpPr>
        <p:spPr>
          <a:xfrm>
            <a:off x="2790778" y="5708693"/>
            <a:ext cx="2018011" cy="60030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00" b="0">
              <a:solidFill>
                <a:schemeClr val="bg1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42" name="四角形 51"/>
          <p:cNvSpPr/>
          <p:nvPr/>
        </p:nvSpPr>
        <p:spPr>
          <a:xfrm>
            <a:off x="2790778" y="5391616"/>
            <a:ext cx="1874860" cy="341384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 b="0">
                <a:solidFill>
                  <a:schemeClr val="tx1"/>
                </a:solidFill>
                <a:latin typeface="メイリオ"/>
                <a:ea typeface="メイリオ"/>
              </a:rPr>
              <a:t>電話番号</a:t>
            </a:r>
            <a:endParaRPr lang="ja-JP" altLang="en-US" sz="1200" b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43" name="四角形 52"/>
          <p:cNvSpPr/>
          <p:nvPr/>
        </p:nvSpPr>
        <p:spPr>
          <a:xfrm>
            <a:off x="1880274" y="4630048"/>
            <a:ext cx="3228726" cy="814952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800" b="0">
                <a:solidFill>
                  <a:srgbClr val="FF0000"/>
                </a:solidFill>
                <a:latin typeface="メイリオ"/>
                <a:ea typeface="メイリオ"/>
              </a:rPr>
              <a:t>※個人・団体問わず、</a:t>
            </a:r>
            <a:r>
              <a:rPr lang="ja-JP" altLang="en-US" sz="800" b="0">
                <a:solidFill>
                  <a:srgbClr val="FF0000"/>
                </a:solidFill>
                <a:latin typeface="メイリオ"/>
                <a:ea typeface="メイリオ"/>
              </a:rPr>
              <a:t>「Eメールアドレス」・「電話番号」」</a:t>
            </a:r>
            <a:r>
              <a:rPr lang="ja-JP" altLang="en-US" sz="800" b="0">
                <a:solidFill>
                  <a:srgbClr val="FF0000"/>
                </a:solidFill>
                <a:latin typeface="メイリオ"/>
                <a:ea typeface="メイリオ"/>
              </a:rPr>
              <a:t>ともに記載してください。</a:t>
            </a:r>
            <a:r>
              <a:rPr lang="ja-JP" altLang="en-US" sz="800" b="0">
                <a:solidFill>
                  <a:srgbClr val="FF0000"/>
                </a:solidFill>
                <a:latin typeface="メイリオ"/>
                <a:ea typeface="メイリオ"/>
              </a:rPr>
              <a:t>記載できない場合は</a:t>
            </a:r>
            <a:r>
              <a:rPr lang="ja-JP" altLang="en-US" sz="800" b="0">
                <a:solidFill>
                  <a:srgbClr val="FF0000"/>
                </a:solidFill>
                <a:latin typeface="メイリオ"/>
                <a:ea typeface="メイリオ"/>
              </a:rPr>
              <a:t>その旨、事務局にご連絡ください。</a:t>
            </a:r>
            <a:endParaRPr lang="ja-JP" altLang="en-US" sz="800" b="0">
              <a:solidFill>
                <a:srgbClr val="FF0000"/>
              </a:solidFill>
              <a:latin typeface="メイリオ"/>
              <a:ea typeface="メイリオ"/>
            </a:endParaRPr>
          </a:p>
        </p:txBody>
      </p:sp>
      <p:sp>
        <p:nvSpPr>
          <p:cNvPr id="1148" name="四角形 40"/>
          <p:cNvSpPr/>
          <p:nvPr/>
        </p:nvSpPr>
        <p:spPr>
          <a:xfrm>
            <a:off x="273000" y="282880"/>
            <a:ext cx="2092781" cy="266120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800" b="1">
                <a:latin typeface="メイリオ"/>
                <a:ea typeface="メイリオ"/>
              </a:rPr>
              <a:t>（高校生公共交通アイデアコンテスト）</a:t>
            </a:r>
            <a:endParaRPr lang="ja-JP" altLang="en-US" sz="800" b="1"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四角形 12"/>
          <p:cNvSpPr/>
          <p:nvPr/>
        </p:nvSpPr>
        <p:spPr>
          <a:xfrm>
            <a:off x="270067" y="165000"/>
            <a:ext cx="2034993" cy="473412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テーマを選んだ理由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28" name="四角形 34"/>
          <p:cNvSpPr/>
          <p:nvPr/>
        </p:nvSpPr>
        <p:spPr>
          <a:xfrm>
            <a:off x="269695" y="830412"/>
            <a:ext cx="9358843" cy="5612417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29" name="四角形 36"/>
          <p:cNvSpPr/>
          <p:nvPr/>
        </p:nvSpPr>
        <p:spPr>
          <a:xfrm>
            <a:off x="435387" y="1125000"/>
            <a:ext cx="8963613" cy="4465987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30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2"/>
          <p:cNvSpPr/>
          <p:nvPr/>
        </p:nvSpPr>
        <p:spPr>
          <a:xfrm>
            <a:off x="273392" y="165000"/>
            <a:ext cx="1788615" cy="473412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 b="1">
                <a:latin typeface="メイリオ"/>
                <a:ea typeface="メイリオ"/>
              </a:rPr>
              <a:t>あなたのアイデア</a:t>
            </a:r>
            <a:endParaRPr lang="ja-JP" altLang="en-US" sz="1400" b="1">
              <a:latin typeface="メイリオ"/>
              <a:ea typeface="メイリオ"/>
            </a:endParaRPr>
          </a:p>
        </p:txBody>
      </p:sp>
      <p:sp>
        <p:nvSpPr>
          <p:cNvPr id="1132" name="四角形 34"/>
          <p:cNvSpPr/>
          <p:nvPr/>
        </p:nvSpPr>
        <p:spPr>
          <a:xfrm>
            <a:off x="269695" y="830555"/>
            <a:ext cx="9358843" cy="5613349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33" name="四角形 35"/>
          <p:cNvSpPr/>
          <p:nvPr/>
        </p:nvSpPr>
        <p:spPr>
          <a:xfrm>
            <a:off x="435387" y="1125000"/>
            <a:ext cx="8963613" cy="4465987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3000" b="0">
              <a:solidFill>
                <a:schemeClr val="bg1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米子市</Company>
  <AppVersion>4.1.7</AppVersion>
  <PresentationFormat>ユーザー設定</PresentationFormat>
  <Slides>3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堀江 桂</dc:creator>
  <cp:lastModifiedBy>堀江 桂</cp:lastModifiedBy>
  <dcterms:created xsi:type="dcterms:W3CDTF">2025-07-04T06:19:14Z</dcterms:created>
  <dcterms:modified xsi:type="dcterms:W3CDTF">2025-07-25T06:22:32Z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