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5" r:id="rId10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5"/>
    <p:restoredTop sz="94660"/>
  </p:normalViewPr>
  <p:slideViewPr>
    <p:cSldViewPr>
      <p:cViewPr varScale="1">
        <p:scale>
          <a:sx n="95" d="100"/>
          <a:sy n="95" d="100"/>
        </p:scale>
        <p:origin x="-70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Relationship Id="rId10" Type="http://schemas.openxmlformats.org/officeDocument/2006/relationships/slide" Target="slides/slide7.xml" /><Relationship Id="rId11" Type="http://schemas.openxmlformats.org/officeDocument/2006/relationships/presProps" Target="presProps.xml" /><Relationship Id="rId12" Type="http://schemas.openxmlformats.org/officeDocument/2006/relationships/viewProps" Target="viewProps.xml" /><Relationship Id="rId13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<?xml version="1.0" encoding="UTF-8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10" name="四角形 39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11" name="四角形 4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12" name="四角形 41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28" name="四角形 42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29" name="四角形 43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30" name="四角形 44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57200" y="1239602"/>
            <a:ext cx="8229600" cy="1008112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57200" y="2319722"/>
            <a:ext cx="8229600" cy="1728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2DAD-4561-4A8A-AC07-FF89794875D7}" type="datetime1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302610"/>
            <a:ext cx="8229600" cy="317735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8E5C-62A6-417C-B20C-33D0F3DCBB38}" type="datetime1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27398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27398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A8D8-0A82-424E-B280-9EC6A866C336}" type="datetime1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2610"/>
            <a:ext cx="8229600" cy="32110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EC2C338-22EE-40F5-A3A9-0E1E4FFDE686}" type="datetime1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57200" y="2211710"/>
            <a:ext cx="8229600" cy="792088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888562"/>
            <a:ext cx="8229600" cy="1323148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04E5B-A456-4E7F-BAE8-E62C301D7692}" type="datetime1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302611"/>
            <a:ext cx="3970784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012" y="1302611"/>
            <a:ext cx="4006788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06C8-28F8-496C-9C1B-840DE730329D}" type="datetime1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16016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6016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EAF0-6CF0-4C25-80CD-95938503BFC6}" type="datetime1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1EFA2-C46A-4686-9E34-577F2DBD4870}" type="datetime1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990C-374C-4E64-ABB1-EE0BD1A121F7}" type="datetime1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5896" y="204789"/>
            <a:ext cx="4727438" cy="423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275606"/>
            <a:ext cx="3008312" cy="32043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21B3-971E-4B13-BD5F-B086D76F7388}" type="datetime1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3516855"/>
            <a:ext cx="5486400" cy="42505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159482"/>
            <a:ext cx="5486400" cy="32841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3975907"/>
            <a:ext cx="5486400" cy="5040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B3B9-62A3-4C51-AD57-18E213228858}" type="datetime1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19772" y="4677984"/>
            <a:ext cx="4104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kumimoji="1" lang="ja-JP" altLang="en-US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313990"/>
            <a:ext cx="8229600" cy="745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302610"/>
            <a:ext cx="8229600" cy="321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677984"/>
            <a:ext cx="18825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C1549356-BFF3-423C-9FFD-A344838DF833}" type="datetime1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8244" y="4677984"/>
            <a:ext cx="19185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タイトル 1"/>
          <p:cNvSpPr>
            <a:spLocks noGrp="1"/>
          </p:cNvSpPr>
          <p:nvPr>
            <p:ph type="ctrTitle"/>
          </p:nvPr>
        </p:nvSpPr>
        <p:spPr>
          <a:xfrm>
            <a:off x="457201" y="1995750"/>
            <a:ext cx="8229600" cy="1008112"/>
          </a:xfrm>
        </p:spPr>
        <p:txBody>
          <a:bodyPr>
            <a:normAutofit fontScale="90000"/>
          </a:bodyPr>
          <a:lstStyle/>
          <a:p>
            <a:r>
              <a:rPr kumimoji="1" lang="ja-JP" altLang="en-US" sz="3600" b="1" dirty="0">
                <a:solidFill>
                  <a:schemeClr val="accent1"/>
                </a:solidFill>
                <a:latin typeface="+mn-ea"/>
                <a:ea typeface="+mn-ea"/>
              </a:rPr>
              <a:t>ニーズ調査の結果を踏まえた</a:t>
            </a:r>
            <a:endParaRPr kumimoji="1" lang="ja-JP" altLang="en-US" b="1" dirty="0">
              <a:solidFill>
                <a:schemeClr val="accent1"/>
              </a:solidFill>
              <a:latin typeface="+mn-ea"/>
              <a:ea typeface="+mn-ea"/>
            </a:endParaRPr>
          </a:p>
          <a:p>
            <a:r>
              <a:rPr kumimoji="1" lang="ja-JP" altLang="en-US" sz="3600" b="1" dirty="0">
                <a:solidFill>
                  <a:schemeClr val="accent1"/>
                </a:solidFill>
                <a:latin typeface="+mn-ea"/>
                <a:ea typeface="+mn-ea"/>
              </a:rPr>
              <a:t>第９期計画の方向性等ついて</a:t>
            </a:r>
            <a:endParaRPr kumimoji="1" lang="ja-JP" altLang="en-US" sz="36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108" name="四角形 109"/>
          <p:cNvSpPr/>
          <p:nvPr/>
        </p:nvSpPr>
        <p:spPr>
          <a:xfrm>
            <a:off x="6657357" y="270711"/>
            <a:ext cx="2033142" cy="86432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600">
                <a:solidFill>
                  <a:srgbClr val="000000"/>
                </a:solidFill>
              </a:rPr>
              <a:t>令和５年５月24日</a:t>
            </a:r>
            <a:endParaRPr lang="ja-JP" altLang="en-US"/>
          </a:p>
          <a:p>
            <a:pPr algn="ctr">
              <a:defRPr lang="ja-JP" altLang="en-US"/>
            </a:pPr>
            <a:r>
              <a:rPr lang="ja-JP" altLang="en-US" sz="1600">
                <a:solidFill>
                  <a:srgbClr val="000000"/>
                </a:solidFill>
              </a:rPr>
              <a:t>令和５年度第１回     策定委員会</a:t>
            </a:r>
            <a:r>
              <a:rPr lang="ja-JP" altLang="en-US" sz="1600" b="0">
                <a:solidFill>
                  <a:srgbClr val="000000"/>
                </a:solidFill>
              </a:rPr>
              <a:t>資料５</a:t>
            </a:r>
            <a:endParaRPr lang="ja-JP" altLang="en-US" sz="16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14" name="四角形 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p>
            <a:pPr algn="l"/>
            <a:r>
              <a:rPr kumimoji="1" lang="ja-JP" altLang="en-US" sz="2400" b="1">
                <a:solidFill>
                  <a:schemeClr val="accent1"/>
                </a:solidFill>
                <a:latin typeface="+mn-ea"/>
                <a:ea typeface="+mn-ea"/>
              </a:rPr>
              <a:t>第９期介護予防・日常生活圏域ニーズ調査</a:t>
            </a:r>
            <a:endParaRPr kumimoji="1" lang="ja-JP" altLang="en-US" b="1">
              <a:solidFill>
                <a:schemeClr val="accent1"/>
              </a:solidFill>
              <a:latin typeface="+mn-ea"/>
              <a:ea typeface="+mn-ea"/>
            </a:endParaRPr>
          </a:p>
          <a:p>
            <a:pPr algn="l"/>
            <a:r>
              <a:rPr kumimoji="1" lang="ja-JP" altLang="en-US" sz="1200" b="0" i="0">
                <a:solidFill>
                  <a:schemeClr val="accent1"/>
                </a:solidFill>
                <a:latin typeface="+mn-ea"/>
                <a:ea typeface="+mn-ea"/>
              </a:rPr>
              <a:t>令和４年８月３日「</a:t>
            </a:r>
            <a:r>
              <a:rPr kumimoji="1" lang="ja-JP" altLang="en-US" sz="1200" b="0" i="0">
                <a:solidFill>
                  <a:schemeClr val="accent1"/>
                </a:solidFill>
                <a:latin typeface="+mn-ea"/>
                <a:ea typeface="+mn-ea"/>
              </a:rPr>
              <a:t>第９期介護保険事業計画作成に向けた各種調査等に関する説明会」資料より抜粋</a:t>
            </a:r>
            <a:endParaRPr kumimoji="1" lang="ja-JP" altLang="en-US" sz="1200" b="0" i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115" name="四角形 13"/>
          <p:cNvSpPr>
            <a:spLocks noGrp="1"/>
          </p:cNvSpPr>
          <p:nvPr>
            <p:ph idx="1"/>
          </p:nvPr>
        </p:nvSpPr>
        <p:spPr>
          <a:xfrm>
            <a:off x="457200" y="1131750"/>
            <a:ext cx="8229600" cy="3575205"/>
          </a:xfrm>
          <a:prstGeom prst="rect">
            <a:avLst/>
          </a:prstGeom>
        </p:spPr>
        <p:txBody>
          <a:bodyPr>
            <a:normAutofit/>
          </a:bodyPr>
          <a:p>
            <a:pPr marL="0" indent="0">
              <a:buNone/>
            </a:pPr>
            <a:r>
              <a:rPr kumimoji="1" lang="ja-JP" altLang="en-US" sz="1600" b="1"/>
              <a:t>＜目的＞</a:t>
            </a:r>
            <a:endParaRPr lang="ja-JP" altLang="en-US" sz="1600" b="1"/>
          </a:p>
          <a:p>
            <a:pPr marL="0" indent="0">
              <a:buNone/>
            </a:pPr>
            <a:r>
              <a:rPr kumimoji="1" lang="ja-JP" altLang="en-US" sz="1600"/>
              <a:t>・</a:t>
            </a:r>
            <a:r>
              <a:rPr kumimoji="1" lang="ja-JP" altLang="en-US" sz="1600"/>
              <a:t>要介護状態になる前の高齢者のリスクや社会参加状況</a:t>
            </a:r>
            <a:r>
              <a:rPr kumimoji="1" lang="ja-JP" altLang="en-US" sz="1600"/>
              <a:t>を把握することで、地域診断に</a:t>
            </a:r>
            <a:endParaRPr kumimoji="1" lang="ja-JP" altLang="en-US" sz="1600"/>
          </a:p>
          <a:p>
            <a:pPr marL="0" indent="0">
              <a:buNone/>
            </a:pPr>
            <a:r>
              <a:rPr kumimoji="1" lang="ja-JP" altLang="en-US" sz="1600"/>
              <a:t>　</a:t>
            </a:r>
            <a:r>
              <a:rPr kumimoji="1" lang="ja-JP" altLang="en-US" sz="1600"/>
              <a:t>活用し、地域</a:t>
            </a:r>
            <a:r>
              <a:rPr kumimoji="1" lang="ja-JP" altLang="en-US" sz="1600"/>
              <a:t>の抱える課</a:t>
            </a:r>
            <a:r>
              <a:rPr kumimoji="1" lang="ja-JP" altLang="en-US" sz="1600"/>
              <a:t>題を特定すること </a:t>
            </a:r>
            <a:endParaRPr kumimoji="1" lang="ja-JP" altLang="en-US" sz="1600"/>
          </a:p>
          <a:p>
            <a:pPr marL="0" indent="0">
              <a:buNone/>
            </a:pPr>
            <a:r>
              <a:rPr kumimoji="1" lang="ja-JP" altLang="en-US" sz="1600"/>
              <a:t>・</a:t>
            </a:r>
            <a:r>
              <a:rPr kumimoji="1" lang="ja-JP" altLang="en-US" sz="1600"/>
              <a:t> 介護予防・日常生活支援総合事業の評価に活用すること</a:t>
            </a:r>
            <a:endParaRPr kumimoji="1" lang="ja-JP" altLang="en-US" sz="1600"/>
          </a:p>
          <a:p>
            <a:pPr marL="0" indent="0">
              <a:buNone/>
            </a:pPr>
            <a:endParaRPr kumimoji="1" lang="ja-JP" altLang="en-US" sz="1000"/>
          </a:p>
          <a:p>
            <a:pPr marL="0" indent="0">
              <a:buNone/>
            </a:pPr>
            <a:r>
              <a:rPr kumimoji="1" lang="ja-JP" altLang="en-US" sz="1600" b="1"/>
              <a:t>＜調査対象＞</a:t>
            </a:r>
            <a:endParaRPr kumimoji="1" lang="ja-JP" altLang="en-US" sz="1600" b="1"/>
          </a:p>
          <a:p>
            <a:pPr marL="0" indent="0">
              <a:buNone/>
            </a:pPr>
            <a:r>
              <a:rPr kumimoji="1" lang="ja-JP" altLang="en-US" sz="1600"/>
              <a:t>　要介護１～５以外の高齢者</a:t>
            </a:r>
            <a:endParaRPr kumimoji="1" lang="ja-JP" altLang="en-US" sz="1600"/>
          </a:p>
          <a:p>
            <a:pPr marL="0" indent="0">
              <a:buNone/>
            </a:pPr>
            <a:endParaRPr kumimoji="1" lang="ja-JP" altLang="en-US" sz="1600"/>
          </a:p>
          <a:p>
            <a:pPr marL="0" indent="0">
              <a:buNone/>
            </a:pPr>
            <a:endParaRPr kumimoji="1" lang="ja-JP" altLang="en-US" sz="1400"/>
          </a:p>
        </p:txBody>
      </p:sp>
      <p:sp>
        <p:nvSpPr>
          <p:cNvPr id="1116" name="図形 17"/>
          <p:cNvSpPr/>
          <p:nvPr/>
        </p:nvSpPr>
        <p:spPr>
          <a:xfrm>
            <a:off x="1910334" y="3219754"/>
            <a:ext cx="5832362" cy="1441319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bg2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17" name="直線 18"/>
          <p:cNvSpPr/>
          <p:nvPr/>
        </p:nvSpPr>
        <p:spPr>
          <a:xfrm>
            <a:off x="1905000" y="3078079"/>
            <a:ext cx="0" cy="1800000"/>
          </a:xfrm>
          <a:prstGeom prst="line">
            <a:avLst/>
          </a:prstGeom>
          <a:ln w="28575" cap="flat" cmpd="sng" algn="ctr">
            <a:solidFill>
              <a:srgbClr val="E78B8B"/>
            </a:solidFill>
            <a:prstDash val="sysDot"/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sp>
      <p:sp>
        <p:nvSpPr>
          <p:cNvPr id="1118" name="四角形 20"/>
          <p:cNvSpPr/>
          <p:nvPr/>
        </p:nvSpPr>
        <p:spPr>
          <a:xfrm>
            <a:off x="1909537" y="4715737"/>
            <a:ext cx="1373307" cy="324685"/>
          </a:xfrm>
          <a:prstGeom prst="rect">
            <a:avLst/>
          </a:prstGeom>
          <a:solidFill>
            <a:srgbClr val="00C080"/>
          </a:solidFill>
          <a:ln w="12700" cap="flat" cmpd="sng" algn="ctr">
            <a:solidFill>
              <a:srgbClr val="00C08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050" b="1">
                <a:solidFill>
                  <a:schemeClr val="bg1"/>
                </a:solidFill>
              </a:rPr>
              <a:t>右記以外の高齢者</a:t>
            </a:r>
            <a:endParaRPr lang="ja-JP" altLang="en-US" b="1">
              <a:solidFill>
                <a:schemeClr val="bg1"/>
              </a:solidFill>
            </a:endParaRPr>
          </a:p>
        </p:txBody>
      </p:sp>
      <p:sp>
        <p:nvSpPr>
          <p:cNvPr id="1119" name="四角形 21"/>
          <p:cNvSpPr/>
          <p:nvPr/>
        </p:nvSpPr>
        <p:spPr>
          <a:xfrm>
            <a:off x="3702693" y="4705794"/>
            <a:ext cx="1373307" cy="324685"/>
          </a:xfrm>
          <a:prstGeom prst="rect">
            <a:avLst/>
          </a:prstGeom>
          <a:solidFill>
            <a:srgbClr val="00C080"/>
          </a:solidFill>
          <a:ln w="12700" cap="flat" cmpd="sng" algn="ctr">
            <a:solidFill>
              <a:srgbClr val="00C08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200" b="1">
                <a:solidFill>
                  <a:schemeClr val="bg1"/>
                </a:solidFill>
              </a:rPr>
              <a:t>要支援者等　　</a:t>
            </a:r>
            <a:r>
              <a:rPr lang="ja-JP" altLang="en-US" sz="900" b="1">
                <a:solidFill>
                  <a:schemeClr val="bg1"/>
                </a:solidFill>
              </a:rPr>
              <a:t>（総合事業対象者</a:t>
            </a:r>
            <a:r>
              <a:rPr lang="ja-JP" altLang="en-US" sz="1100" b="1">
                <a:solidFill>
                  <a:schemeClr val="bg1"/>
                </a:solidFill>
              </a:rPr>
              <a:t>）</a:t>
            </a:r>
            <a:endParaRPr lang="ja-JP" altLang="en-US" b="1">
              <a:solidFill>
                <a:schemeClr val="bg1"/>
              </a:solidFill>
            </a:endParaRPr>
          </a:p>
        </p:txBody>
      </p:sp>
      <p:sp>
        <p:nvSpPr>
          <p:cNvPr id="1120" name="四角形 22"/>
          <p:cNvSpPr/>
          <p:nvPr/>
        </p:nvSpPr>
        <p:spPr>
          <a:xfrm>
            <a:off x="5724000" y="4706955"/>
            <a:ext cx="1373307" cy="324685"/>
          </a:xfrm>
          <a:prstGeom prst="rect">
            <a:avLst/>
          </a:prstGeom>
          <a:solidFill>
            <a:srgbClr val="00C080"/>
          </a:solidFill>
          <a:ln w="12700" cap="flat" cmpd="sng" algn="ctr">
            <a:solidFill>
              <a:srgbClr val="00C08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200" b="1">
                <a:solidFill>
                  <a:schemeClr val="bg1"/>
                </a:solidFill>
              </a:rPr>
              <a:t>要介護１～５</a:t>
            </a:r>
            <a:endParaRPr lang="ja-JP" altLang="en-US" b="1">
              <a:solidFill>
                <a:schemeClr val="bg1"/>
              </a:solidFill>
            </a:endParaRPr>
          </a:p>
        </p:txBody>
      </p:sp>
      <p:sp>
        <p:nvSpPr>
          <p:cNvPr id="1121" name="図形 25"/>
          <p:cNvSpPr/>
          <p:nvPr/>
        </p:nvSpPr>
        <p:spPr>
          <a:xfrm>
            <a:off x="5364000" y="4084273"/>
            <a:ext cx="2367075" cy="577497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 w="12700" cap="flat" cmpd="sng" algn="ctr">
            <a:solidFill>
              <a:schemeClr val="bg2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2" name="直線 26"/>
          <p:cNvSpPr/>
          <p:nvPr/>
        </p:nvSpPr>
        <p:spPr>
          <a:xfrm>
            <a:off x="5376111" y="3100137"/>
            <a:ext cx="0" cy="1800000"/>
          </a:xfrm>
          <a:prstGeom prst="line">
            <a:avLst/>
          </a:prstGeom>
          <a:ln w="28575" cap="flat" cmpd="sng" algn="ctr">
            <a:solidFill>
              <a:srgbClr val="E78B8B"/>
            </a:solidFill>
            <a:prstDash val="sysDot"/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sp>
      <p:sp>
        <p:nvSpPr>
          <p:cNvPr id="1123" name="図形 30"/>
          <p:cNvSpPr/>
          <p:nvPr/>
        </p:nvSpPr>
        <p:spPr>
          <a:xfrm>
            <a:off x="2052000" y="3219750"/>
            <a:ext cx="3240000" cy="216000"/>
          </a:xfrm>
          <a:prstGeom prst="leftRightArrow">
            <a:avLst/>
          </a:prstGeom>
          <a:solidFill>
            <a:srgbClr val="E78B8B"/>
          </a:solidFill>
          <a:ln w="12700" cap="flat" cmpd="sng" algn="ctr">
            <a:solidFill>
              <a:srgbClr val="E78B8B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4" name="テキスト 31"/>
          <p:cNvSpPr txBox="1"/>
          <p:nvPr/>
        </p:nvSpPr>
        <p:spPr>
          <a:xfrm>
            <a:off x="6296526" y="2356184"/>
            <a:ext cx="2232000" cy="368439"/>
          </a:xfrm>
          <a:prstGeom prst="rect">
            <a:avLst/>
          </a:prstGeom>
        </p:spPr>
        <p:txBody>
          <a:bodyPr>
            <a:spAutoFit/>
          </a:bodyPr>
          <a:p>
            <a:pPr>
              <a:defRPr lang="ja-JP" altLang="en-US"/>
            </a:pPr>
            <a:endParaRPr lang="ja-JP" altLang="en-US"/>
          </a:p>
        </p:txBody>
      </p:sp>
      <p:sp>
        <p:nvSpPr>
          <p:cNvPr id="1125" name="テキスト 32"/>
          <p:cNvSpPr txBox="1"/>
          <p:nvPr/>
        </p:nvSpPr>
        <p:spPr>
          <a:xfrm>
            <a:off x="2596191" y="3435750"/>
            <a:ext cx="2304000" cy="522327"/>
          </a:xfrm>
          <a:prstGeom prst="rect">
            <a:avLst/>
          </a:prstGeom>
        </p:spPr>
        <p:txBody>
          <a:bodyPr>
            <a:spAutoFit/>
          </a:bodyPr>
          <a:p>
            <a:pPr algn="ctr">
              <a:defRPr lang="ja-JP" altLang="en-US"/>
            </a:pPr>
            <a:r>
              <a:rPr lang="ja-JP" altLang="en-US" sz="1400" b="1">
                <a:solidFill>
                  <a:srgbClr val="E78B8B"/>
                </a:solidFill>
              </a:rPr>
              <a:t>介護予防・日常生活圏域ニーズ調査の対象者</a:t>
            </a:r>
            <a:endParaRPr lang="ja-JP" altLang="en-US" b="1">
              <a:solidFill>
                <a:srgbClr val="E78B8B"/>
              </a:solidFill>
            </a:endParaRPr>
          </a:p>
        </p:txBody>
      </p:sp>
      <p:sp>
        <p:nvSpPr>
          <p:cNvPr id="112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32" name="四角形 3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p>
            <a:pPr algn="l"/>
            <a:r>
              <a:rPr kumimoji="1" lang="ja-JP" altLang="en-US" sz="2400" b="1">
                <a:solidFill>
                  <a:schemeClr val="accent1"/>
                </a:solidFill>
                <a:latin typeface="+mn-ea"/>
                <a:ea typeface="+mn-ea"/>
              </a:rPr>
              <a:t>調査の概要</a:t>
            </a:r>
            <a:endParaRPr kumimoji="1" lang="ja-JP" altLang="en-US" b="1">
              <a:solidFill>
                <a:schemeClr val="accent1"/>
              </a:solidFill>
              <a:latin typeface="+mn-ea"/>
              <a:ea typeface="+mn-ea"/>
            </a:endParaRPr>
          </a:p>
          <a:p>
            <a:pPr algn="l"/>
            <a:endParaRPr kumimoji="1" lang="ja-JP" altLang="en-US" sz="1200" b="0" i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133" name="四角形 35"/>
          <p:cNvSpPr>
            <a:spLocks noGrp="1"/>
          </p:cNvSpPr>
          <p:nvPr>
            <p:ph idx="1"/>
          </p:nvPr>
        </p:nvSpPr>
        <p:spPr>
          <a:xfrm>
            <a:off x="457200" y="914452"/>
            <a:ext cx="8229600" cy="3792784"/>
          </a:xfrm>
          <a:prstGeom prst="rect">
            <a:avLst/>
          </a:prstGeom>
        </p:spPr>
        <p:txBody>
          <a:bodyPr>
            <a:normAutofit/>
          </a:bodyPr>
          <a:p>
            <a:pPr marL="0" indent="0">
              <a:buNone/>
            </a:pPr>
            <a:r>
              <a:rPr kumimoji="1" lang="ja-JP" altLang="en-US" sz="1600" b="1"/>
              <a:t>＜調査内容＞</a:t>
            </a:r>
            <a:endParaRPr lang="ja-JP" altLang="en-US" sz="1600" b="1"/>
          </a:p>
          <a:p>
            <a:pPr marL="0" indent="0">
              <a:buNone/>
            </a:pPr>
            <a:r>
              <a:rPr kumimoji="1" lang="ja-JP" altLang="en-US" sz="1600"/>
              <a:t>（１）対象　</a:t>
            </a:r>
            <a:endParaRPr lang="ja-JP" altLang="en-US" sz="3600"/>
          </a:p>
          <a:p>
            <a:pPr marL="0" indent="0">
              <a:buNone/>
            </a:pPr>
            <a:r>
              <a:rPr kumimoji="1" lang="ja-JP" altLang="en-US" sz="1600"/>
              <a:t>　</a:t>
            </a:r>
            <a:r>
              <a:rPr kumimoji="1" lang="ja-JP" altLang="en-US" sz="1600"/>
              <a:t>市内在住の65歳以上で要介護1〜5の認定を受けていない者から8,000⼈を無作為抽</a:t>
            </a:r>
            <a:r>
              <a:rPr kumimoji="1" lang="ja-JP" altLang="en-US" sz="1600"/>
              <a:t>出</a:t>
            </a:r>
            <a:endParaRPr kumimoji="1" lang="ja-JP" altLang="en-US" sz="1600"/>
          </a:p>
          <a:p>
            <a:pPr marL="0" indent="0">
              <a:buNone/>
            </a:pPr>
            <a:r>
              <a:rPr kumimoji="1" lang="ja-JP" altLang="en-US" sz="1600"/>
              <a:t>（２）調査方法</a:t>
            </a:r>
            <a:endParaRPr kumimoji="1" lang="ja-JP" altLang="en-US" sz="1600"/>
          </a:p>
          <a:p>
            <a:pPr marL="0" indent="0">
              <a:buNone/>
            </a:pPr>
            <a:r>
              <a:rPr kumimoji="1" lang="ja-JP" altLang="en-US" sz="1600"/>
              <a:t>　</a:t>
            </a:r>
            <a:r>
              <a:rPr kumimoji="1" lang="ja-JP" altLang="en-US" sz="1600"/>
              <a:t>調査票を郵送にて配布及び回収(Web での回答含む)</a:t>
            </a:r>
            <a:endParaRPr kumimoji="1" lang="ja-JP" altLang="en-US" sz="1600"/>
          </a:p>
          <a:p>
            <a:pPr marL="0" indent="0">
              <a:buNone/>
            </a:pPr>
            <a:r>
              <a:rPr kumimoji="1" lang="ja-JP" altLang="en-US" sz="1600"/>
              <a:t>（</a:t>
            </a:r>
            <a:r>
              <a:rPr kumimoji="1" lang="ja-JP" altLang="en-US" sz="1600"/>
              <a:t>３</a:t>
            </a:r>
            <a:r>
              <a:rPr kumimoji="1" lang="ja-JP" altLang="en-US" sz="1600"/>
              <a:t>）調査期間</a:t>
            </a:r>
            <a:endParaRPr kumimoji="1" lang="ja-JP" altLang="en-US" sz="1600"/>
          </a:p>
          <a:p>
            <a:pPr marL="0" indent="0">
              <a:buNone/>
            </a:pPr>
            <a:r>
              <a:rPr kumimoji="1" lang="ja-JP" altLang="en-US" sz="1600"/>
              <a:t>　</a:t>
            </a:r>
            <a:r>
              <a:rPr kumimoji="1" lang="ja-JP" altLang="en-US" sz="1600"/>
              <a:t>令和５年６⽉６⽇から６⽉30⽇まで</a:t>
            </a:r>
            <a:endParaRPr kumimoji="1" lang="ja-JP" altLang="en-US" sz="1600"/>
          </a:p>
          <a:p>
            <a:pPr marL="0" indent="0">
              <a:buNone/>
            </a:pPr>
            <a:endParaRPr kumimoji="1" lang="ja-JP" altLang="en-US" sz="1000"/>
          </a:p>
          <a:p>
            <a:pPr marL="0" indent="0">
              <a:buNone/>
            </a:pPr>
            <a:r>
              <a:rPr kumimoji="1" lang="ja-JP" altLang="en-US" sz="1600" b="1"/>
              <a:t>＜回収状況＞</a:t>
            </a:r>
            <a:endParaRPr kumimoji="1" lang="ja-JP" altLang="en-US" sz="1600" b="1"/>
          </a:p>
          <a:p>
            <a:pPr marL="0" indent="0">
              <a:buNone/>
            </a:pPr>
            <a:r>
              <a:rPr kumimoji="1" lang="ja-JP" altLang="en-US" sz="1600"/>
              <a:t>　</a:t>
            </a:r>
            <a:endParaRPr kumimoji="1" lang="ja-JP" altLang="en-US" sz="1400"/>
          </a:p>
          <a:p>
            <a:pPr marL="0" indent="0">
              <a:buNone/>
            </a:pPr>
            <a:endParaRPr kumimoji="1" lang="ja-JP" altLang="en-US" sz="1400"/>
          </a:p>
          <a:p>
            <a:pPr marL="0" indent="0">
              <a:buNone/>
            </a:pPr>
            <a:endParaRPr kumimoji="1" lang="ja-JP" altLang="en-US" sz="1400"/>
          </a:p>
        </p:txBody>
      </p:sp>
      <p:sp>
        <p:nvSpPr>
          <p:cNvPr id="1134" name="テキスト 31"/>
          <p:cNvSpPr txBox="1"/>
          <p:nvPr/>
        </p:nvSpPr>
        <p:spPr>
          <a:xfrm>
            <a:off x="6296526" y="2356184"/>
            <a:ext cx="2232000" cy="368439"/>
          </a:xfrm>
          <a:prstGeom prst="rect">
            <a:avLst/>
          </a:prstGeom>
        </p:spPr>
        <p:txBody>
          <a:bodyPr>
            <a:spAutoFit/>
          </a:bodyPr>
          <a:p>
            <a:pPr>
              <a:defRPr lang="ja-JP" altLang="en-US"/>
            </a:pPr>
            <a:endParaRPr lang="ja-JP" altLang="en-US"/>
          </a:p>
        </p:txBody>
      </p:sp>
      <p:graphicFrame>
        <p:nvGraphicFramePr>
          <p:cNvPr id="1135" name="四角形 50"/>
          <p:cNvGraphicFramePr>
            <a:graphicFrameLocks noGrp="1"/>
          </p:cNvGraphicFramePr>
          <p:nvPr/>
        </p:nvGraphicFramePr>
        <p:xfrm>
          <a:off x="612000" y="3558070"/>
          <a:ext cx="5616000" cy="875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872000"/>
                <a:gridCol w="1872000"/>
                <a:gridCol w="187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配布数（通）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回収数（通）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回収率（％）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8,000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5,256</a:t>
                      </a:r>
                      <a:endParaRPr kumimoji="1" lang="ja-JP" altLang="en-US" dirty="0"/>
                    </a:p>
                    <a:p>
                      <a:pPr algn="ctr"/>
                      <a:r>
                        <a:rPr kumimoji="1" lang="ja-JP" altLang="en-US" sz="1100" dirty="0"/>
                        <a:t>（男性2,292・女性2,964）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65.7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3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38" name="四角形 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p>
            <a:pPr algn="l"/>
            <a:r>
              <a:rPr kumimoji="1" lang="ja-JP" altLang="en-US" sz="2400" b="1">
                <a:solidFill>
                  <a:schemeClr val="accent1"/>
                </a:solidFill>
                <a:latin typeface="+mn-ea"/>
                <a:ea typeface="+mn-ea"/>
              </a:rPr>
              <a:t>分析方法</a:t>
            </a:r>
            <a:endParaRPr kumimoji="1" lang="ja-JP" altLang="en-US" b="1">
              <a:solidFill>
                <a:schemeClr val="accent1"/>
              </a:solidFill>
              <a:latin typeface="+mn-ea"/>
              <a:ea typeface="+mn-ea"/>
            </a:endParaRPr>
          </a:p>
          <a:p>
            <a:pPr algn="l"/>
            <a:r>
              <a:rPr kumimoji="1" lang="ja-JP" altLang="en-US" sz="1200" b="0" i="0">
                <a:solidFill>
                  <a:schemeClr val="accent1"/>
                </a:solidFill>
                <a:latin typeface="+mn-ea"/>
                <a:ea typeface="+mn-ea"/>
              </a:rPr>
              <a:t>令和４（２０２２）年12 月「</a:t>
            </a:r>
            <a:r>
              <a:rPr kumimoji="1" lang="ja-JP" altLang="en-US" sz="1200" b="0" i="0">
                <a:solidFill>
                  <a:schemeClr val="accent1"/>
                </a:solidFill>
                <a:latin typeface="+mn-ea"/>
                <a:ea typeface="+mn-ea"/>
              </a:rPr>
              <a:t>介護予防・日常生活圏域ニーズ調査結果報告書」</a:t>
            </a:r>
            <a:r>
              <a:rPr kumimoji="1" lang="ja-JP" altLang="en-US" sz="1200" b="0" i="0">
                <a:solidFill>
                  <a:schemeClr val="accent1"/>
                </a:solidFill>
                <a:latin typeface="+mn-ea"/>
                <a:ea typeface="+mn-ea"/>
              </a:rPr>
              <a:t>より</a:t>
            </a:r>
            <a:endParaRPr kumimoji="1" lang="ja-JP" altLang="en-US" sz="1200" b="0" i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139" name="四角形 53"/>
          <p:cNvSpPr>
            <a:spLocks noGrp="1"/>
          </p:cNvSpPr>
          <p:nvPr>
            <p:ph idx="1"/>
          </p:nvPr>
        </p:nvSpPr>
        <p:spPr>
          <a:xfrm>
            <a:off x="457200" y="1066680"/>
            <a:ext cx="8229600" cy="3809070"/>
          </a:xfrm>
          <a:prstGeom prst="rect">
            <a:avLst/>
          </a:prstGeom>
        </p:spPr>
        <p:txBody>
          <a:bodyPr>
            <a:normAutofit/>
          </a:bodyPr>
          <a:p>
            <a:pPr marL="0" indent="0">
              <a:buNone/>
            </a:pPr>
            <a:r>
              <a:rPr kumimoji="1" lang="ja-JP" altLang="en-US" sz="1600"/>
              <a:t>１　日常生活圏域ニーズ調査の分析</a:t>
            </a:r>
            <a:endParaRPr kumimoji="1" lang="ja-JP" altLang="en-US" sz="1400"/>
          </a:p>
          <a:p>
            <a:pPr marL="0" indent="0">
              <a:buNone/>
            </a:pPr>
            <a:r>
              <a:rPr kumimoji="1" lang="ja-JP" altLang="en-US" sz="1600"/>
              <a:t>２</a:t>
            </a:r>
            <a:r>
              <a:rPr kumimoji="1" lang="ja-JP" altLang="en-US" sz="1600"/>
              <a:t>　</a:t>
            </a:r>
            <a:r>
              <a:rPr kumimoji="1" lang="ja-JP" altLang="en-US" sz="1600"/>
              <a:t>米子市におけるフレイル有症率の分析</a:t>
            </a:r>
            <a:endParaRPr kumimoji="1" lang="ja-JP" altLang="en-US" sz="1600"/>
          </a:p>
          <a:p>
            <a:pPr marL="0" indent="0">
              <a:buNone/>
            </a:pPr>
            <a:r>
              <a:rPr kumimoji="1" lang="ja-JP" altLang="en-US" sz="1600"/>
              <a:t>３　</a:t>
            </a:r>
            <a:r>
              <a:rPr kumimoji="1" lang="ja-JP" altLang="en-US" sz="1600"/>
              <a:t>米子市におけるフレイルの要因分析</a:t>
            </a:r>
            <a:endParaRPr kumimoji="1" lang="ja-JP" altLang="en-US" sz="1600"/>
          </a:p>
          <a:p>
            <a:pPr marL="0" indent="0">
              <a:buNone/>
            </a:pPr>
            <a:r>
              <a:rPr kumimoji="1" lang="ja-JP" altLang="en-US" sz="1600"/>
              <a:t>４</a:t>
            </a:r>
            <a:r>
              <a:rPr kumimoji="1" lang="ja-JP" altLang="en-US" sz="1600"/>
              <a:t>　</a:t>
            </a:r>
            <a:r>
              <a:rPr kumimoji="1" lang="ja-JP" altLang="en-US" sz="1600"/>
              <a:t>フレイル有症率の高い地区と低い地区による比較</a:t>
            </a:r>
            <a:endParaRPr kumimoji="1" lang="ja-JP" altLang="en-US" sz="1600"/>
          </a:p>
          <a:p>
            <a:pPr marL="0" indent="0">
              <a:buNone/>
            </a:pPr>
            <a:r>
              <a:rPr kumimoji="1" lang="ja-JP" altLang="en-US" sz="1600"/>
              <a:t>５</a:t>
            </a:r>
            <a:r>
              <a:rPr kumimoji="1" lang="ja-JP" altLang="en-US" sz="1600"/>
              <a:t>　</a:t>
            </a:r>
            <a:r>
              <a:rPr kumimoji="1" lang="ja-JP" altLang="en-US" sz="1600"/>
              <a:t>令和元年度と令和４年度を比較したフレイル関連項目の変化</a:t>
            </a:r>
            <a:endParaRPr kumimoji="1" lang="ja-JP" altLang="en-US" sz="1600"/>
          </a:p>
          <a:p>
            <a:pPr marL="0" indent="0">
              <a:buNone/>
            </a:pPr>
            <a:r>
              <a:rPr kumimoji="1" lang="ja-JP" altLang="en-US" sz="1600"/>
              <a:t>６</a:t>
            </a:r>
            <a:r>
              <a:rPr kumimoji="1" lang="ja-JP" altLang="en-US" sz="1600"/>
              <a:t>　</a:t>
            </a:r>
            <a:r>
              <a:rPr kumimoji="1" lang="ja-JP" altLang="en-US" sz="1600"/>
              <a:t>統計学的分析法方法</a:t>
            </a:r>
            <a:endParaRPr kumimoji="1" lang="ja-JP" altLang="en-US" sz="1600"/>
          </a:p>
          <a:p>
            <a:pPr marL="0" indent="0">
              <a:buNone/>
            </a:pPr>
            <a:r>
              <a:rPr kumimoji="1" lang="ja-JP" altLang="en-US" sz="1600"/>
              <a:t>　</a:t>
            </a:r>
            <a:endParaRPr kumimoji="1" lang="ja-JP" altLang="en-US" sz="1600"/>
          </a:p>
        </p:txBody>
      </p:sp>
      <p:sp>
        <p:nvSpPr>
          <p:cNvPr id="1140" name="テキスト 31"/>
          <p:cNvSpPr txBox="1"/>
          <p:nvPr/>
        </p:nvSpPr>
        <p:spPr>
          <a:xfrm>
            <a:off x="6296526" y="2356184"/>
            <a:ext cx="2232000" cy="368439"/>
          </a:xfrm>
          <a:prstGeom prst="rect">
            <a:avLst/>
          </a:prstGeom>
        </p:spPr>
        <p:txBody>
          <a:bodyPr>
            <a:spAutoFit/>
          </a:bodyPr>
          <a:p>
            <a:pPr>
              <a:defRPr lang="ja-JP" altLang="en-US"/>
            </a:pPr>
            <a:endParaRPr lang="ja-JP" altLang="en-US"/>
          </a:p>
        </p:txBody>
      </p:sp>
      <p:sp>
        <p:nvSpPr>
          <p:cNvPr id="1141" name="図形 59"/>
          <p:cNvSpPr/>
          <p:nvPr/>
        </p:nvSpPr>
        <p:spPr>
          <a:xfrm>
            <a:off x="1976921" y="3147750"/>
            <a:ext cx="2520000" cy="543407"/>
          </a:xfrm>
          <a:prstGeom prst="roundRect">
            <a:avLst/>
          </a:prstGeom>
          <a:solidFill>
            <a:schemeClr val="accent2"/>
          </a:solidFill>
          <a:ln w="12700" cap="flat" cmpd="sng" algn="ctr">
            <a:solidFill>
              <a:schemeClr val="accent2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b="1"/>
              <a:t>地域ニーズ</a:t>
            </a:r>
            <a:endParaRPr lang="ja-JP" altLang="en-US" b="1"/>
          </a:p>
        </p:txBody>
      </p:sp>
      <p:sp>
        <p:nvSpPr>
          <p:cNvPr id="1142" name="図形 61"/>
          <p:cNvSpPr/>
          <p:nvPr/>
        </p:nvSpPr>
        <p:spPr>
          <a:xfrm>
            <a:off x="5004000" y="3147750"/>
            <a:ext cx="2520000" cy="543407"/>
          </a:xfrm>
          <a:prstGeom prst="roundRect">
            <a:avLst/>
          </a:prstGeom>
          <a:solidFill>
            <a:srgbClr val="00C080"/>
          </a:solidFill>
          <a:ln w="12700" cap="flat" cmpd="sng" algn="ctr">
            <a:solidFill>
              <a:srgbClr val="00C08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b="1"/>
              <a:t>フレイル</a:t>
            </a:r>
            <a:endParaRPr lang="ja-JP" altLang="en-US" b="1"/>
          </a:p>
        </p:txBody>
      </p:sp>
      <p:sp>
        <p:nvSpPr>
          <p:cNvPr id="1143" name="テキスト 62"/>
          <p:cNvSpPr txBox="1"/>
          <p:nvPr/>
        </p:nvSpPr>
        <p:spPr>
          <a:xfrm>
            <a:off x="1944395" y="3826718"/>
            <a:ext cx="6299605" cy="460772"/>
          </a:xfrm>
          <a:prstGeom prst="rect">
            <a:avLst/>
          </a:prstGeom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 sz="2400" b="1">
                <a:solidFill>
                  <a:srgbClr val="E78B8B"/>
                </a:solidFill>
              </a:rPr>
              <a:t>➡2つの面から地域課題を把握</a:t>
            </a:r>
            <a:endParaRPr lang="ja-JP" altLang="en-US" b="1">
              <a:solidFill>
                <a:srgbClr val="E78B8B"/>
              </a:solidFill>
            </a:endParaRPr>
          </a:p>
        </p:txBody>
      </p:sp>
      <p:sp>
        <p:nvSpPr>
          <p:cNvPr id="114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46" name="四角形 6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p>
            <a:pPr algn="l"/>
            <a:r>
              <a:rPr kumimoji="1" lang="ja-JP" altLang="en-US" sz="2400" b="1">
                <a:solidFill>
                  <a:schemeClr val="accent1"/>
                </a:solidFill>
                <a:latin typeface="+mn-ea"/>
                <a:ea typeface="+mn-ea"/>
              </a:rPr>
              <a:t>日</a:t>
            </a:r>
            <a:r>
              <a:rPr kumimoji="1" lang="ja-JP" altLang="en-US" sz="2400" b="1">
                <a:solidFill>
                  <a:schemeClr val="accent1"/>
                </a:solidFill>
                <a:latin typeface="+mn-ea"/>
                <a:ea typeface="+mn-ea"/>
              </a:rPr>
              <a:t>常生活圏域ニーズ調査の分析</a:t>
            </a:r>
            <a:endParaRPr kumimoji="1" lang="ja-JP" altLang="en-US" b="1">
              <a:solidFill>
                <a:schemeClr val="accent1"/>
              </a:solidFill>
              <a:latin typeface="+mn-ea"/>
              <a:ea typeface="+mn-ea"/>
            </a:endParaRPr>
          </a:p>
          <a:p>
            <a:pPr algn="l"/>
            <a:r>
              <a:rPr kumimoji="1" lang="ja-JP" altLang="en-US" sz="1200" b="0" i="0">
                <a:solidFill>
                  <a:schemeClr val="accent1"/>
                </a:solidFill>
                <a:latin typeface="+mn-ea"/>
                <a:ea typeface="+mn-ea"/>
              </a:rPr>
              <a:t>令和５年３月開催「</a:t>
            </a:r>
            <a:r>
              <a:rPr kumimoji="1" lang="ja-JP" altLang="en-US" sz="1200" b="0" i="0">
                <a:solidFill>
                  <a:schemeClr val="accent1"/>
                </a:solidFill>
                <a:latin typeface="+mn-ea"/>
                <a:ea typeface="+mn-ea"/>
              </a:rPr>
              <a:t>介護予防・日常生活圏域ニーズ調査結果報告会」資料</a:t>
            </a:r>
            <a:r>
              <a:rPr kumimoji="1" lang="ja-JP" altLang="en-US" sz="1200" b="0" i="0">
                <a:solidFill>
                  <a:schemeClr val="accent1"/>
                </a:solidFill>
                <a:latin typeface="+mn-ea"/>
                <a:ea typeface="+mn-ea"/>
              </a:rPr>
              <a:t>より抜粋</a:t>
            </a:r>
            <a:endParaRPr kumimoji="1" lang="ja-JP" altLang="en-US" sz="1200" b="0" i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1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4</a:t>
            </a:fld>
            <a:endParaRPr lang="ja-JP" altLang="en-US"/>
          </a:p>
        </p:txBody>
      </p:sp>
      <p:graphicFrame>
        <p:nvGraphicFramePr>
          <p:cNvPr id="1148" name="四角形 48"/>
          <p:cNvGraphicFramePr>
            <a:graphicFrameLocks noGrp="1"/>
          </p:cNvGraphicFramePr>
          <p:nvPr/>
        </p:nvGraphicFramePr>
        <p:xfrm>
          <a:off x="457200" y="1171310"/>
          <a:ext cx="8229600" cy="346278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86589"/>
                <a:gridCol w="3621505"/>
                <a:gridCol w="3621505"/>
              </a:tblGrid>
              <a:tr h="427148"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dirty="0"/>
                        <a:t>地域ニーズに関すること</a:t>
                      </a:r>
                      <a:endParaRPr kumimoji="1" lang="ja-JP" altLang="en-US" sz="1100" dirty="0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dirty="0"/>
                        <a:t>フレイルに関すること</a:t>
                      </a:r>
                      <a:endParaRPr kumimoji="1" lang="ja-JP" altLang="en-US" sz="1200" dirty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6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主要結果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・86.7％が現時点で介護・介助が必要のない暮ら</a:t>
                      </a:r>
                      <a:endParaRPr lang="ja-JP" altLang="en-US" sz="1200"/>
                    </a:p>
                    <a:p>
                      <a:r>
                        <a:rPr kumimoji="1" lang="ja-JP" altLang="en-US" sz="1200" dirty="0"/>
                        <a:t>　</a:t>
                      </a:r>
                      <a:r>
                        <a:rPr kumimoji="1" lang="ja-JP" altLang="en-US" sz="1200" dirty="0"/>
                        <a:t>し（地域差なし）</a:t>
                      </a:r>
                      <a:endParaRPr kumimoji="1" lang="ja-JP" altLang="en-US" sz="1200" dirty="0"/>
                    </a:p>
                    <a:p>
                      <a:r>
                        <a:rPr kumimoji="1" lang="ja-JP" altLang="en-US" sz="1200" dirty="0"/>
                        <a:t>・かかりつけの病院がある89.5％（地域差なし）</a:t>
                      </a:r>
                      <a:endParaRPr lang="ja-JP" altLang="en-US" sz="1200"/>
                    </a:p>
                    <a:p>
                      <a:r>
                        <a:rPr kumimoji="1" lang="ja-JP" altLang="en-US" sz="1200" dirty="0"/>
                        <a:t>・ポジティブな特徴があった圏域・地区は美保と</a:t>
                      </a:r>
                      <a:endParaRPr lang="ja-JP" altLang="en-US" sz="1200"/>
                    </a:p>
                    <a:p>
                      <a:r>
                        <a:rPr kumimoji="1" lang="ja-JP" altLang="en-US" sz="1200" dirty="0"/>
                        <a:t>　</a:t>
                      </a:r>
                      <a:r>
                        <a:rPr kumimoji="1" lang="ja-JP" altLang="en-US" sz="1200" dirty="0"/>
                        <a:t>永江</a:t>
                      </a:r>
                      <a:endParaRPr kumimoji="1" lang="ja-JP" altLang="en-US" sz="1200" dirty="0"/>
                    </a:p>
                    <a:p>
                      <a:r>
                        <a:rPr kumimoji="1" lang="ja-JP" altLang="en-US" sz="1200" dirty="0"/>
                        <a:t>・地区別の幸福度平均値は箕蚊屋が最も高く、福</a:t>
                      </a:r>
                      <a:endParaRPr kumimoji="1" lang="ja-JP" altLang="en-US" sz="2000" dirty="0"/>
                    </a:p>
                    <a:p>
                      <a:r>
                        <a:rPr kumimoji="1" lang="ja-JP" altLang="en-US" sz="1200" dirty="0"/>
                        <a:t>　</a:t>
                      </a:r>
                      <a:r>
                        <a:rPr kumimoji="1" lang="ja-JP" altLang="en-US" sz="1200" dirty="0"/>
                        <a:t>生が</a:t>
                      </a:r>
                      <a:r>
                        <a:rPr kumimoji="1" lang="ja-JP" altLang="en-US" sz="1200" dirty="0"/>
                        <a:t>最も低い</a:t>
                      </a:r>
                      <a:endParaRPr kumimoji="1" lang="ja-JP" altLang="en-US" sz="1100" dirty="0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・フレイル33.5％、プレフレイル33.8％、健康</a:t>
                      </a:r>
                      <a:endParaRPr lang="ja-JP" altLang="en-US" sz="1200"/>
                    </a:p>
                    <a:p>
                      <a:r>
                        <a:rPr kumimoji="1" lang="ja-JP" altLang="en-US" sz="1200" dirty="0"/>
                        <a:t>　</a:t>
                      </a:r>
                      <a:r>
                        <a:rPr kumimoji="1" lang="ja-JP" altLang="en-US" sz="1200" dirty="0"/>
                        <a:t>32.7％</a:t>
                      </a:r>
                      <a:endParaRPr kumimoji="1" lang="ja-JP" altLang="en-US" sz="1200" dirty="0"/>
                    </a:p>
                    <a:p>
                      <a:r>
                        <a:rPr kumimoji="1" lang="ja-JP" altLang="en-US" sz="1200" dirty="0"/>
                        <a:t>・地区別フレイル有症率は、五千石（41.9％）と</a:t>
                      </a:r>
                      <a:endParaRPr kumimoji="1" lang="ja-JP" altLang="en-US" sz="1200" dirty="0"/>
                    </a:p>
                    <a:p>
                      <a:r>
                        <a:rPr kumimoji="1" lang="ja-JP" altLang="en-US" sz="1200" dirty="0"/>
                        <a:t>　</a:t>
                      </a:r>
                      <a:r>
                        <a:rPr kumimoji="1" lang="ja-JP" altLang="en-US" sz="1200" dirty="0"/>
                        <a:t>尚徳（43.4％）が高く、永江（23.3％）</a:t>
                      </a:r>
                      <a:r>
                        <a:rPr kumimoji="1" lang="ja-JP" altLang="en-US" sz="1200" dirty="0"/>
                        <a:t>と春日（26.2％）</a:t>
                      </a:r>
                      <a:r>
                        <a:rPr kumimoji="1" lang="ja-JP" altLang="en-US" sz="1200" dirty="0"/>
                        <a:t>が低い</a:t>
                      </a:r>
                      <a:endParaRPr kumimoji="1" lang="ja-JP" altLang="en-US" sz="1200" dirty="0"/>
                    </a:p>
                    <a:p>
                      <a:r>
                        <a:rPr kumimoji="1" lang="ja-JP" altLang="en-US" sz="1200" dirty="0"/>
                        <a:t>・令和元年度、令和４年度両方のアンケートに回</a:t>
                      </a:r>
                      <a:endParaRPr kumimoji="1" lang="ja-JP" altLang="en-US" sz="2000" dirty="0"/>
                    </a:p>
                    <a:p>
                      <a:r>
                        <a:rPr kumimoji="1" lang="ja-JP" altLang="en-US" sz="1200" dirty="0"/>
                        <a:t>　</a:t>
                      </a:r>
                      <a:r>
                        <a:rPr kumimoji="1" lang="ja-JP" altLang="en-US" sz="1200" dirty="0"/>
                        <a:t>答し</a:t>
                      </a:r>
                      <a:r>
                        <a:rPr kumimoji="1" lang="ja-JP" altLang="en-US" sz="1200" dirty="0"/>
                        <a:t>た609名については、すべてのフレ</a:t>
                      </a:r>
                      <a:r>
                        <a:rPr kumimoji="1" lang="ja-JP" altLang="en-US" sz="1200" dirty="0"/>
                        <a:t>イル項</a:t>
                      </a:r>
                      <a:endParaRPr kumimoji="1" lang="ja-JP" altLang="en-US" sz="1200" dirty="0"/>
                    </a:p>
                    <a:p>
                      <a:r>
                        <a:rPr kumimoji="1" lang="ja-JP" altLang="en-US" sz="1200" dirty="0"/>
                        <a:t>　</a:t>
                      </a:r>
                      <a:r>
                        <a:rPr kumimoji="1" lang="ja-JP" altLang="en-US" sz="1200" dirty="0"/>
                        <a:t>目で悪化</a:t>
                      </a:r>
                      <a:r>
                        <a:rPr kumimoji="1" lang="ja-JP" altLang="en-US" sz="1200" dirty="0"/>
                        <a:t>がみられた</a:t>
                      </a:r>
                      <a:endParaRPr kumimoji="1" lang="ja-JP" altLang="en-US" sz="1100" dirty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14586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地域特性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/>
                        <a:t>＜地域課題となりそうな特徴があった地区＞</a:t>
                      </a:r>
                      <a:endParaRPr lang="ja-JP" altLang="en-US" sz="1200" b="1"/>
                    </a:p>
                    <a:p>
                      <a:r>
                        <a:rPr kumimoji="1" lang="ja-JP" altLang="en-US" sz="1200" dirty="0"/>
                        <a:t>・福生西（独居↑・助け合い↓・周りの支援↓）</a:t>
                      </a:r>
                      <a:endParaRPr lang="ja-JP" altLang="en-US" sz="1200"/>
                    </a:p>
                    <a:p>
                      <a:r>
                        <a:rPr kumimoji="1" lang="ja-JP" altLang="en-US" sz="1200" dirty="0"/>
                        <a:t>・尚徳　（運動機能↓・活動性↓・口腔機能↓）</a:t>
                      </a:r>
                      <a:endParaRPr lang="ja-JP" altLang="en-US" sz="1200"/>
                    </a:p>
                    <a:p>
                      <a:r>
                        <a:rPr kumimoji="1" lang="ja-JP" altLang="en-US" sz="1200" dirty="0"/>
                        <a:t>・宇田川（高血圧↑・うつ↑）</a:t>
                      </a:r>
                      <a:endParaRPr lang="ja-JP" altLang="en-US" sz="1200"/>
                    </a:p>
                    <a:p>
                      <a:r>
                        <a:rPr kumimoji="1" lang="ja-JP" altLang="en-US" sz="1200" dirty="0"/>
                        <a:t>・五千石（栄養↓・運動機能↓・物忘れ↑・認知</a:t>
                      </a:r>
                      <a:endParaRPr kumimoji="1" lang="ja-JP" altLang="en-US" sz="1100" dirty="0"/>
                    </a:p>
                    <a:p>
                      <a:r>
                        <a:rPr kumimoji="1" lang="ja-JP" altLang="en-US" sz="1200" dirty="0"/>
                        <a:t>　</a:t>
                      </a:r>
                      <a:r>
                        <a:rPr kumimoji="1" lang="ja-JP" altLang="en-US" sz="1200" dirty="0"/>
                        <a:t>症</a:t>
                      </a:r>
                      <a:r>
                        <a:rPr kumimoji="1" lang="ja-JP" altLang="en-US" sz="1200" dirty="0"/>
                        <a:t>↑）</a:t>
                      </a:r>
                      <a:endParaRPr kumimoji="1" lang="ja-JP" altLang="en-US" sz="1200" dirty="0"/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/>
                        <a:t>＜フレイルの項目が悪化しなかった圏域＞</a:t>
                      </a:r>
                      <a:endParaRPr lang="ja-JP" altLang="en-US" sz="1200" b="1"/>
                    </a:p>
                    <a:p>
                      <a:r>
                        <a:rPr kumimoji="1" lang="ja-JP" altLang="en-US" sz="1200" dirty="0"/>
                        <a:t>・後藤ヶ丘、東山、湊山、箕蚊屋　</a:t>
                      </a:r>
                      <a:endParaRPr lang="ja-JP" altLang="en-US" sz="1200"/>
                    </a:p>
                    <a:p>
                      <a:endParaRPr kumimoji="1" lang="ja-JP" altLang="en-US" sz="700" dirty="0"/>
                    </a:p>
                    <a:p>
                      <a:r>
                        <a:rPr kumimoji="1" lang="ja-JP" altLang="en-US" sz="1200" b="1" dirty="0"/>
                        <a:t>＜フレイルの項目が悪化した圏域＞</a:t>
                      </a:r>
                      <a:endParaRPr lang="ja-JP" altLang="en-US" sz="1200" b="1"/>
                    </a:p>
                    <a:p>
                      <a:r>
                        <a:rPr kumimoji="1" lang="ja-JP" altLang="en-US" sz="1200" dirty="0"/>
                        <a:t>・美保（運動器↓）、加茂（活動性↓・運動器</a:t>
                      </a:r>
                      <a:endParaRPr lang="ja-JP" altLang="en-US" sz="1200"/>
                    </a:p>
                    <a:p>
                      <a:r>
                        <a:rPr kumimoji="1" lang="ja-JP" altLang="en-US" sz="1200" dirty="0"/>
                        <a:t>　</a:t>
                      </a:r>
                      <a:r>
                        <a:rPr kumimoji="1" lang="ja-JP" altLang="en-US" sz="1200" dirty="0"/>
                        <a:t>↓）、</a:t>
                      </a:r>
                      <a:r>
                        <a:rPr kumimoji="1" lang="ja-JP" altLang="en-US" sz="1200" dirty="0"/>
                        <a:t>福米（活動性↓・閉じこもり↓）</a:t>
                      </a:r>
                      <a:endParaRPr kumimoji="1" lang="ja-JP" altLang="en-US" sz="1200" dirty="0"/>
                    </a:p>
                    <a:p>
                      <a:r>
                        <a:rPr kumimoji="1" lang="ja-JP" altLang="en-US" sz="1200" dirty="0"/>
                        <a:t>・福生（活動性↓・閉じこもり↓）、尚徳（栄養</a:t>
                      </a:r>
                      <a:endParaRPr kumimoji="1" lang="ja-JP" altLang="en-US" sz="1200" dirty="0"/>
                    </a:p>
                    <a:p>
                      <a:r>
                        <a:rPr kumimoji="1" lang="ja-JP" altLang="en-US" sz="1200" dirty="0"/>
                        <a:t>　</a:t>
                      </a:r>
                      <a:r>
                        <a:rPr kumimoji="1" lang="ja-JP" altLang="en-US" sz="1200" dirty="0"/>
                        <a:t>↓）、淀江（運動器↓）</a:t>
                      </a:r>
                      <a:endParaRPr kumimoji="1" lang="ja-JP" altLang="en-US" sz="1200" dirty="0"/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50" name="四角形 7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p>
            <a:pPr algn="l"/>
            <a:r>
              <a:rPr kumimoji="1" lang="ja-JP" altLang="en-US" sz="2400" b="1">
                <a:solidFill>
                  <a:schemeClr val="accent1"/>
                </a:solidFill>
                <a:latin typeface="+mn-ea"/>
                <a:ea typeface="+mn-ea"/>
              </a:rPr>
              <a:t>第９期計画に向けた方向性（案）</a:t>
            </a:r>
            <a:endParaRPr kumimoji="1" lang="ja-JP" altLang="en-US" b="1">
              <a:solidFill>
                <a:schemeClr val="accent1"/>
              </a:solidFill>
              <a:latin typeface="+mn-ea"/>
              <a:ea typeface="+mn-ea"/>
            </a:endParaRPr>
          </a:p>
          <a:p>
            <a:pPr algn="l"/>
            <a:endParaRPr kumimoji="1" lang="ja-JP" altLang="en-US" sz="1200" b="0" i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151" name="四角形 77"/>
          <p:cNvSpPr>
            <a:spLocks noGrp="1"/>
          </p:cNvSpPr>
          <p:nvPr>
            <p:ph idx="1"/>
          </p:nvPr>
        </p:nvSpPr>
        <p:spPr>
          <a:xfrm>
            <a:off x="457200" y="919791"/>
            <a:ext cx="8229600" cy="3956074"/>
          </a:xfrm>
          <a:prstGeom prst="rect">
            <a:avLst/>
          </a:prstGeom>
        </p:spPr>
        <p:txBody>
          <a:bodyPr>
            <a:normAutofit/>
          </a:bodyPr>
          <a:p>
            <a:pPr marL="0" indent="0">
              <a:buNone/>
            </a:pPr>
            <a:r>
              <a:rPr kumimoji="1" lang="ja-JP" altLang="en-US" sz="1600" b="1"/>
              <a:t>１　地域課題・地域分析を踏まえた</a:t>
            </a:r>
            <a:r>
              <a:rPr kumimoji="1" lang="ja-JP" altLang="en-US" sz="1600" b="1"/>
              <a:t>地域ケアマネジメ</a:t>
            </a:r>
            <a:r>
              <a:rPr kumimoji="1" lang="ja-JP" altLang="en-US" sz="1600" b="1"/>
              <a:t>ント体制の強化</a:t>
            </a:r>
            <a:endParaRPr kumimoji="1" lang="ja-JP" altLang="en-US" sz="1600"/>
          </a:p>
          <a:p>
            <a:pPr marL="0" indent="0">
              <a:buNone/>
            </a:pPr>
            <a:r>
              <a:rPr kumimoji="1" lang="ja-JP" altLang="en-US" sz="1600"/>
              <a:t>　　・地域ごとに特色のある</a:t>
            </a:r>
            <a:r>
              <a:rPr kumimoji="1" lang="ja-JP" altLang="en-US" sz="1600"/>
              <a:t>地域包括支援センター事業の展開</a:t>
            </a:r>
            <a:endParaRPr kumimoji="1" lang="ja-JP" altLang="en-US" sz="1600"/>
          </a:p>
          <a:p>
            <a:pPr marL="0" indent="0">
              <a:buNone/>
            </a:pPr>
            <a:r>
              <a:rPr kumimoji="1" lang="ja-JP" altLang="en-US" sz="1600"/>
              <a:t>　　・ニーズ調査結果の地域へのフィードバックの仕組みづくり</a:t>
            </a:r>
            <a:endParaRPr kumimoji="1" lang="ja-JP" altLang="en-US" sz="1600"/>
          </a:p>
          <a:p>
            <a:pPr marL="0" indent="0">
              <a:buNone/>
            </a:pPr>
            <a:r>
              <a:rPr kumimoji="1" lang="ja-JP" altLang="en-US" sz="1600"/>
              <a:t>　</a:t>
            </a:r>
            <a:r>
              <a:rPr kumimoji="1" lang="ja-JP" altLang="en-US" sz="1600"/>
              <a:t>　</a:t>
            </a:r>
            <a:r>
              <a:rPr kumimoji="1" lang="ja-JP" altLang="en-US" sz="1600"/>
              <a:t>・課題に対する施策・取組み状況の評価機能の強化</a:t>
            </a:r>
            <a:endParaRPr kumimoji="1" lang="ja-JP" altLang="en-US" sz="1600"/>
          </a:p>
          <a:p>
            <a:pPr marL="0" indent="0">
              <a:buNone/>
            </a:pPr>
            <a:endParaRPr kumimoji="1" lang="ja-JP" altLang="en-US" sz="1000"/>
          </a:p>
          <a:p>
            <a:pPr marL="0" indent="0">
              <a:buNone/>
            </a:pPr>
            <a:r>
              <a:rPr kumimoji="1" lang="ja-JP" altLang="en-US" sz="1600" b="1"/>
              <a:t>２　</a:t>
            </a:r>
            <a:r>
              <a:rPr kumimoji="1" lang="ja-JP" altLang="en-US" sz="1600" b="1"/>
              <a:t>介護予防・日常生活支援総合事業の充実</a:t>
            </a:r>
            <a:endParaRPr kumimoji="1" lang="ja-JP" altLang="en-US" sz="1600" b="1"/>
          </a:p>
          <a:p>
            <a:pPr marL="0" indent="0">
              <a:buNone/>
            </a:pPr>
            <a:r>
              <a:rPr kumimoji="1" lang="ja-JP" altLang="en-US" sz="1600"/>
              <a:t>　　</a:t>
            </a:r>
            <a:r>
              <a:rPr kumimoji="1" lang="ja-JP" altLang="en-US" sz="1600"/>
              <a:t>・総合事業に特化した現状分析（課題整理）及び事業内容の見直し</a:t>
            </a:r>
            <a:endParaRPr kumimoji="1" lang="ja-JP" altLang="en-US" sz="1600"/>
          </a:p>
          <a:p>
            <a:pPr marL="0" indent="0">
              <a:buNone/>
            </a:pPr>
            <a:r>
              <a:rPr kumimoji="1" lang="ja-JP" altLang="en-US" sz="1600"/>
              <a:t>　　・介護支援ボランティア制度の充実及び促進</a:t>
            </a:r>
            <a:r>
              <a:rPr kumimoji="1" lang="ja-JP" altLang="en-US" sz="1600"/>
              <a:t>　</a:t>
            </a:r>
            <a:r>
              <a:rPr kumimoji="1" lang="ja-JP" altLang="en-US" sz="1600"/>
              <a:t>　</a:t>
            </a:r>
            <a:endParaRPr kumimoji="1" lang="ja-JP" altLang="en-US" sz="1000"/>
          </a:p>
          <a:p>
            <a:pPr marL="0" indent="0">
              <a:buNone/>
            </a:pPr>
            <a:endParaRPr kumimoji="1" lang="ja-JP" altLang="en-US" sz="1000"/>
          </a:p>
          <a:p>
            <a:pPr marL="0" indent="0">
              <a:buNone/>
            </a:pPr>
            <a:r>
              <a:rPr kumimoji="1" lang="ja-JP" altLang="en-US" sz="1600" b="1"/>
              <a:t>３</a:t>
            </a:r>
            <a:r>
              <a:rPr kumimoji="1" lang="ja-JP" altLang="en-US" sz="1600" b="1"/>
              <a:t>　その他取組みの充実</a:t>
            </a:r>
            <a:endParaRPr kumimoji="1" lang="ja-JP" altLang="en-US" sz="1600" b="1"/>
          </a:p>
          <a:p>
            <a:pPr marL="0" indent="0">
              <a:buNone/>
            </a:pPr>
            <a:r>
              <a:rPr kumimoji="1" lang="ja-JP" altLang="en-US" sz="1600"/>
              <a:t>　　</a:t>
            </a:r>
            <a:r>
              <a:rPr kumimoji="1" lang="ja-JP" altLang="en-US" sz="1600"/>
              <a:t>・住民有志による活動の充実</a:t>
            </a:r>
            <a:endParaRPr kumimoji="1" lang="ja-JP" altLang="en-US" sz="1600"/>
          </a:p>
          <a:p>
            <a:pPr marL="0" indent="0">
              <a:buNone/>
            </a:pPr>
            <a:r>
              <a:rPr kumimoji="1" lang="ja-JP" altLang="en-US" sz="1600"/>
              <a:t>　</a:t>
            </a:r>
            <a:r>
              <a:rPr kumimoji="1" lang="ja-JP" altLang="en-US" sz="1600"/>
              <a:t>　</a:t>
            </a:r>
            <a:r>
              <a:rPr kumimoji="1" lang="ja-JP" altLang="en-US" sz="1600"/>
              <a:t>・相談先（認知症に関する相談先、地域包括支援センター等）</a:t>
            </a:r>
            <a:r>
              <a:rPr kumimoji="1" lang="ja-JP" altLang="en-US" sz="1600"/>
              <a:t>の認知度向上</a:t>
            </a:r>
            <a:endParaRPr kumimoji="1" lang="ja-JP" altLang="en-US" sz="1600"/>
          </a:p>
          <a:p>
            <a:pPr marL="0" indent="0">
              <a:buNone/>
            </a:pPr>
            <a:r>
              <a:rPr kumimoji="1" lang="ja-JP" altLang="en-US" sz="1600"/>
              <a:t>　</a:t>
            </a:r>
            <a:r>
              <a:rPr kumimoji="1" lang="ja-JP" altLang="en-US" sz="1600"/>
              <a:t>　</a:t>
            </a:r>
            <a:r>
              <a:rPr kumimoji="1" lang="ja-JP" altLang="en-US" sz="1600"/>
              <a:t>・</a:t>
            </a:r>
            <a:r>
              <a:rPr kumimoji="1" lang="ja-JP" altLang="en-US" sz="1600"/>
              <a:t>各施策・事業の認知度向上に向けた</a:t>
            </a:r>
            <a:r>
              <a:rPr kumimoji="1" lang="ja-JP" altLang="en-US" sz="1600"/>
              <a:t>広報機能の強化</a:t>
            </a:r>
            <a:endParaRPr kumimoji="1" lang="ja-JP" altLang="en-US" sz="1600"/>
          </a:p>
        </p:txBody>
      </p:sp>
      <p:sp>
        <p:nvSpPr>
          <p:cNvPr id="115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54" name="四角形 10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p>
            <a:pPr algn="l"/>
            <a:r>
              <a:rPr kumimoji="1" lang="ja-JP" altLang="en-US" sz="2400" b="1">
                <a:solidFill>
                  <a:schemeClr val="accent1"/>
                </a:solidFill>
                <a:latin typeface="+mn-ea"/>
                <a:ea typeface="+mn-ea"/>
              </a:rPr>
              <a:t>今後の予定</a:t>
            </a:r>
            <a:endParaRPr kumimoji="1" lang="ja-JP" altLang="en-US" b="1">
              <a:solidFill>
                <a:schemeClr val="accent1"/>
              </a:solidFill>
              <a:latin typeface="+mn-ea"/>
              <a:ea typeface="+mn-ea"/>
            </a:endParaRPr>
          </a:p>
          <a:p>
            <a:pPr algn="l"/>
            <a:endParaRPr kumimoji="1" lang="ja-JP" altLang="en-US" sz="1200" b="0" i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155" name="四角形 101"/>
          <p:cNvSpPr>
            <a:spLocks noGrp="1"/>
          </p:cNvSpPr>
          <p:nvPr>
            <p:ph idx="1"/>
          </p:nvPr>
        </p:nvSpPr>
        <p:spPr>
          <a:xfrm>
            <a:off x="457200" y="919791"/>
            <a:ext cx="8229600" cy="3956074"/>
          </a:xfrm>
          <a:prstGeom prst="rect">
            <a:avLst/>
          </a:prstGeom>
        </p:spPr>
        <p:txBody>
          <a:bodyPr>
            <a:normAutofit/>
          </a:bodyPr>
          <a:p>
            <a:pPr marL="0" indent="0">
              <a:buNone/>
            </a:pPr>
            <a:endParaRPr kumimoji="1" lang="ja-JP" altLang="en-US" sz="1600"/>
          </a:p>
          <a:p>
            <a:pPr marL="0" indent="0">
              <a:buNone/>
            </a:pPr>
            <a:endParaRPr kumimoji="1" lang="ja-JP" altLang="en-US" sz="1600"/>
          </a:p>
          <a:p>
            <a:pPr marL="0" indent="0">
              <a:buNone/>
            </a:pPr>
            <a:endParaRPr kumimoji="1" lang="ja-JP" altLang="en-US" sz="1600"/>
          </a:p>
        </p:txBody>
      </p:sp>
      <p:sp>
        <p:nvSpPr>
          <p:cNvPr id="1156" name="図形 105"/>
          <p:cNvSpPr/>
          <p:nvPr/>
        </p:nvSpPr>
        <p:spPr>
          <a:xfrm>
            <a:off x="771626" y="919791"/>
            <a:ext cx="2949264" cy="504147"/>
          </a:xfrm>
          <a:prstGeom prst="roundRect">
            <a:avLst/>
          </a:prstGeom>
          <a:solidFill>
            <a:schemeClr val="accent2"/>
          </a:solidFill>
          <a:ln w="12700" cap="flat" cmpd="sng" algn="ctr">
            <a:solidFill>
              <a:schemeClr val="accent2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b="1"/>
              <a:t>地域ニーズに関すること</a:t>
            </a:r>
            <a:endParaRPr lang="ja-JP" altLang="en-US" b="1"/>
          </a:p>
        </p:txBody>
      </p:sp>
      <p:sp>
        <p:nvSpPr>
          <p:cNvPr id="1157" name="図形 106"/>
          <p:cNvSpPr/>
          <p:nvPr/>
        </p:nvSpPr>
        <p:spPr>
          <a:xfrm>
            <a:off x="769063" y="3155311"/>
            <a:ext cx="2951182" cy="538790"/>
          </a:xfrm>
          <a:prstGeom prst="roundRect">
            <a:avLst/>
          </a:prstGeom>
          <a:solidFill>
            <a:srgbClr val="00C080"/>
          </a:solidFill>
          <a:ln w="12700" cap="flat" cmpd="sng" algn="ctr">
            <a:solidFill>
              <a:srgbClr val="00C08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b="1"/>
              <a:t>フレイルに関すること</a:t>
            </a:r>
            <a:endParaRPr lang="ja-JP" altLang="en-US" b="1"/>
          </a:p>
        </p:txBody>
      </p:sp>
      <p:sp>
        <p:nvSpPr>
          <p:cNvPr id="1158" name="四角形 107"/>
          <p:cNvSpPr/>
          <p:nvPr/>
        </p:nvSpPr>
        <p:spPr>
          <a:xfrm>
            <a:off x="769063" y="1500319"/>
            <a:ext cx="7864773" cy="1507389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8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j-ea"/>
                <a:cs typeface="+mn-cs"/>
              </a:defRPr>
            </a:lvl7pPr>
            <a:lvl8pPr marL="34861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j-ea"/>
                <a:cs typeface="+mn-cs"/>
              </a:defRPr>
            </a:lvl8pPr>
            <a:lvl9pPr marL="39433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kumimoji="1" lang="ja-JP" altLang="en-US" sz="1800"/>
              <a:t>➡</a:t>
            </a:r>
            <a:r>
              <a:rPr kumimoji="1" lang="ja-JP" altLang="en-US" sz="1800" b="1"/>
              <a:t>令和５年度第１回包括運営協議会</a:t>
            </a:r>
            <a:r>
              <a:rPr kumimoji="1" lang="ja-JP" altLang="en-US" sz="1800"/>
              <a:t>で、地域包括支援センターの取組み等について協議</a:t>
            </a:r>
            <a:r>
              <a:rPr kumimoji="1" lang="ja-JP" altLang="en-US" sz="1800">
                <a:solidFill>
                  <a:srgbClr val="E78B8B"/>
                </a:solidFill>
              </a:rPr>
              <a:t>（</a:t>
            </a:r>
            <a:r>
              <a:rPr kumimoji="1" lang="ja-JP" altLang="en-US" sz="1800" b="1">
                <a:solidFill>
                  <a:srgbClr val="E78B8B"/>
                </a:solidFill>
              </a:rPr>
              <a:t>令和５年６月頃）</a:t>
            </a:r>
            <a:endParaRPr kumimoji="1" lang="ja-JP" altLang="en-US" sz="1800" b="1">
              <a:solidFill>
                <a:srgbClr val="E78B8B"/>
              </a:solidFill>
            </a:endParaRPr>
          </a:p>
          <a:p>
            <a:pPr marL="0" indent="0" algn="r">
              <a:buNone/>
            </a:pPr>
            <a:endParaRPr kumimoji="1" lang="ja-JP" altLang="en-US" sz="700" b="1">
              <a:solidFill>
                <a:srgbClr val="E78B8B"/>
              </a:solidFill>
            </a:endParaRPr>
          </a:p>
          <a:p>
            <a:pPr marL="0" indent="0">
              <a:buNone/>
            </a:pPr>
            <a:r>
              <a:rPr kumimoji="1" lang="ja-JP" altLang="en-US" sz="1800"/>
              <a:t>➡</a:t>
            </a:r>
            <a:r>
              <a:rPr kumimoji="1" lang="ja-JP" altLang="en-US" sz="1800" b="1"/>
              <a:t>令和５年度第３回策定委員会</a:t>
            </a:r>
            <a:r>
              <a:rPr kumimoji="1" lang="ja-JP" altLang="en-US" sz="1800"/>
              <a:t>で、具体的な施策等について協議</a:t>
            </a:r>
            <a:endParaRPr kumimoji="1" lang="ja-JP" altLang="en-US" sz="1800"/>
          </a:p>
          <a:p>
            <a:pPr marL="0" indent="0">
              <a:buNone/>
            </a:pPr>
            <a:r>
              <a:rPr kumimoji="1" lang="ja-JP" altLang="en-US" sz="1800"/>
              <a:t>　</a:t>
            </a:r>
            <a:r>
              <a:rPr kumimoji="1" lang="ja-JP" altLang="en-US" sz="1800" b="1">
                <a:solidFill>
                  <a:srgbClr val="0070C0"/>
                </a:solidFill>
              </a:rPr>
              <a:t>「</a:t>
            </a:r>
            <a:r>
              <a:rPr kumimoji="1" lang="ja-JP" altLang="en-US" sz="1800" b="1">
                <a:solidFill>
                  <a:srgbClr val="0070C0"/>
                </a:solidFill>
              </a:rPr>
              <a:t>地域包括ケアシステムに関すること」</a:t>
            </a:r>
            <a:r>
              <a:rPr kumimoji="1" lang="ja-JP" altLang="en-US" sz="1800" b="1">
                <a:solidFill>
                  <a:srgbClr val="E78B8B"/>
                </a:solidFill>
              </a:rPr>
              <a:t>（</a:t>
            </a:r>
            <a:r>
              <a:rPr kumimoji="1" lang="ja-JP" altLang="en-US" sz="1800" b="1">
                <a:solidFill>
                  <a:srgbClr val="E78B8B"/>
                </a:solidFill>
              </a:rPr>
              <a:t>令和</a:t>
            </a:r>
            <a:r>
              <a:rPr kumimoji="1" lang="ja-JP" altLang="en-US" sz="1800" b="1">
                <a:solidFill>
                  <a:srgbClr val="E78B8B"/>
                </a:solidFill>
              </a:rPr>
              <a:t>５</a:t>
            </a:r>
            <a:r>
              <a:rPr kumimoji="1" lang="ja-JP" altLang="en-US" sz="1800" b="1">
                <a:solidFill>
                  <a:srgbClr val="E78B8B"/>
                </a:solidFill>
              </a:rPr>
              <a:t>年</a:t>
            </a:r>
            <a:r>
              <a:rPr kumimoji="1" lang="ja-JP" altLang="en-US" sz="1800" b="1">
                <a:solidFill>
                  <a:srgbClr val="E78B8B"/>
                </a:solidFill>
              </a:rPr>
              <a:t>９</a:t>
            </a:r>
            <a:r>
              <a:rPr kumimoji="1" lang="ja-JP" altLang="en-US" sz="1800" b="1">
                <a:solidFill>
                  <a:srgbClr val="E78B8B"/>
                </a:solidFill>
              </a:rPr>
              <a:t>月頃）</a:t>
            </a:r>
            <a:endParaRPr kumimoji="1" lang="ja-JP" altLang="en-US" sz="1800" b="1">
              <a:solidFill>
                <a:srgbClr val="E78B8B"/>
              </a:solidFill>
            </a:endParaRPr>
          </a:p>
        </p:txBody>
      </p:sp>
      <p:sp>
        <p:nvSpPr>
          <p:cNvPr id="1159" name="四角形 108"/>
          <p:cNvSpPr/>
          <p:nvPr/>
        </p:nvSpPr>
        <p:spPr>
          <a:xfrm>
            <a:off x="882411" y="3730953"/>
            <a:ext cx="7264918" cy="859105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8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j-ea"/>
                <a:cs typeface="+mn-cs"/>
              </a:defRPr>
            </a:lvl7pPr>
            <a:lvl8pPr marL="34861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j-ea"/>
                <a:cs typeface="+mn-cs"/>
              </a:defRPr>
            </a:lvl8pPr>
            <a:lvl9pPr marL="39433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kumimoji="1" lang="ja-JP" altLang="en-US" sz="1800" b="1"/>
              <a:t>➡令和５年度第２回策定委員会</a:t>
            </a:r>
            <a:r>
              <a:rPr kumimoji="1" lang="ja-JP" altLang="en-US" sz="1800"/>
              <a:t>で、具体的な施策等について協議</a:t>
            </a:r>
            <a:endParaRPr kumimoji="1" lang="ja-JP" altLang="en-US" sz="1800"/>
          </a:p>
          <a:p>
            <a:pPr marL="0" indent="0">
              <a:buNone/>
            </a:pPr>
            <a:r>
              <a:rPr kumimoji="1" lang="ja-JP" altLang="en-US" sz="1800" b="1" i="0">
                <a:solidFill>
                  <a:srgbClr val="0070C0"/>
                </a:solidFill>
              </a:rPr>
              <a:t>　</a:t>
            </a:r>
            <a:r>
              <a:rPr kumimoji="1" lang="ja-JP" altLang="en-US" sz="1800" b="1" i="0">
                <a:solidFill>
                  <a:srgbClr val="0070C0"/>
                </a:solidFill>
              </a:rPr>
              <a:t>「フレイル対策</a:t>
            </a:r>
            <a:r>
              <a:rPr kumimoji="1" lang="ja-JP" altLang="en-US" sz="1800" b="1" i="0">
                <a:solidFill>
                  <a:srgbClr val="0070C0"/>
                </a:solidFill>
              </a:rPr>
              <a:t>に関すること」</a:t>
            </a:r>
            <a:r>
              <a:rPr kumimoji="1" lang="ja-JP" altLang="en-US" sz="1800" b="1" i="0">
                <a:solidFill>
                  <a:srgbClr val="E78B8B"/>
                </a:solidFill>
              </a:rPr>
              <a:t>（</a:t>
            </a:r>
            <a:r>
              <a:rPr kumimoji="1" lang="ja-JP" altLang="en-US" sz="1800" b="1">
                <a:solidFill>
                  <a:srgbClr val="E78B8B"/>
                </a:solidFill>
              </a:rPr>
              <a:t>令</a:t>
            </a:r>
            <a:r>
              <a:rPr kumimoji="1" lang="ja-JP" altLang="en-US" sz="1800" b="1">
                <a:solidFill>
                  <a:srgbClr val="E78B8B"/>
                </a:solidFill>
              </a:rPr>
              <a:t>和</a:t>
            </a:r>
            <a:r>
              <a:rPr kumimoji="1" lang="ja-JP" altLang="en-US" sz="1800" b="1">
                <a:solidFill>
                  <a:srgbClr val="E78B8B"/>
                </a:solidFill>
              </a:rPr>
              <a:t>５</a:t>
            </a:r>
            <a:r>
              <a:rPr kumimoji="1" lang="ja-JP" altLang="en-US" sz="1800" b="1">
                <a:solidFill>
                  <a:srgbClr val="E78B8B"/>
                </a:solidFill>
              </a:rPr>
              <a:t>年７</a:t>
            </a:r>
            <a:r>
              <a:rPr kumimoji="1" lang="ja-JP" altLang="en-US" sz="1800" b="1">
                <a:solidFill>
                  <a:srgbClr val="E78B8B"/>
                </a:solidFill>
              </a:rPr>
              <a:t>月頃）</a:t>
            </a:r>
            <a:endParaRPr kumimoji="1" lang="ja-JP" altLang="en-US" sz="1800" b="1">
              <a:solidFill>
                <a:srgbClr val="E78B8B"/>
              </a:solidFill>
            </a:endParaRPr>
          </a:p>
        </p:txBody>
      </p:sp>
      <p:sp>
        <p:nvSpPr>
          <p:cNvPr id="116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6</a:t>
            </a:fld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Company>米子市</Company>
  <AppVersion>4.1.7</AppVersion>
  <PresentationFormat>ユーザー設定</PresentationFormat>
  <Slides>7</Slides>
  <Notes>2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飯田 麻友</dc:creator>
  <cp:lastModifiedBy>飯田 麻友</cp:lastModifiedBy>
  <dcterms:created xsi:type="dcterms:W3CDTF">2023-05-13T09:04:51Z</dcterms:created>
  <dcterms:modified xsi:type="dcterms:W3CDTF">2023-05-24T02:59:32Z</dcterms:modified>
  <cp:revision>33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