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2"/>
  </p:sldMasterIdLst>
  <p:notesMasterIdLst>
    <p:notesMasterId r:id="rId3"/>
  </p:notesMasterIdLst>
  <p:sldIdLst>
    <p:sldId id="256" r:id="rId4"/>
    <p:sldId id="270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7"/>
    <p:restoredTop sz="94660"/>
  </p:normalViewPr>
  <p:slideViewPr>
    <p:cSldViewPr>
      <p:cViewPr varScale="1">
        <p:scale>
          <a:sx n="95" d="100"/>
          <a:sy n="95" d="100"/>
        </p:scale>
        <p:origin x="-86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0" name="四角形 63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1" name="四角形 64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2" name="四角形 65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8" name="四角形 66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19" name="四角形 67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0" name="四角形 68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8EA9-ECE0-43F4-A0DA-CA1C5BCE4F51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E1C0-3DA7-4C96-8E2E-F333FF35EB5B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8FDB-5CCE-4009-970D-FD66206C2BC4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0DEA61-8543-433E-8904-C62201845AD2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1F04D-DEB4-44CF-BD7B-881164BFEA06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E42CD-9751-450C-A26A-3E9395F83D20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2D6D-B213-43D8-88CD-9E08F12B7AC8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6A99-4DE0-426C-8A9E-9A7EA118EE33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F702-CE5F-4F96-AD04-80CBF8930C2B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9047-C222-4911-AEB1-F655BE3ECE39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2BAD-58FE-4E4F-AD8D-E676DE843F16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0955EF09-DE73-440D-B7F2-2E4C35D35BFD}" type="datetime1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60"/>
          <p:cNvSpPr>
            <a:spLocks noGrp="1"/>
          </p:cNvSpPr>
          <p:nvPr>
            <p:ph type="ctrTitle"/>
          </p:nvPr>
        </p:nvSpPr>
        <p:spPr>
          <a:xfrm>
            <a:off x="457201" y="1995750"/>
            <a:ext cx="8229600" cy="1008112"/>
          </a:xfrm>
        </p:spPr>
        <p:txBody>
          <a:bodyPr>
            <a:normAutofit/>
          </a:bodyPr>
          <a:lstStyle/>
          <a:p>
            <a:r>
              <a:rPr kumimoji="1" lang="ja-JP" altLang="en-US" sz="3600" b="1" dirty="0">
                <a:solidFill>
                  <a:srgbClr val="FF8000"/>
                </a:solidFill>
                <a:latin typeface="+mn-ea"/>
                <a:ea typeface="+mn-ea"/>
              </a:rPr>
              <a:t>第９期計画の認知症施策について</a:t>
            </a:r>
            <a:endParaRPr kumimoji="1" lang="ja-JP" altLang="en-US" sz="3600" b="1" dirty="0">
              <a:solidFill>
                <a:srgbClr val="FF8000"/>
              </a:solidFill>
              <a:latin typeface="+mn-ea"/>
              <a:ea typeface="+mn-ea"/>
            </a:endParaRPr>
          </a:p>
        </p:txBody>
      </p:sp>
      <p:sp>
        <p:nvSpPr>
          <p:cNvPr id="1108" name="四角形 61"/>
          <p:cNvSpPr/>
          <p:nvPr/>
        </p:nvSpPr>
        <p:spPr>
          <a:xfrm>
            <a:off x="6657357" y="270711"/>
            <a:ext cx="2033142" cy="8643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rgbClr val="000000"/>
                </a:solidFill>
              </a:rPr>
              <a:t>令和５年５月24日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1600">
                <a:solidFill>
                  <a:srgbClr val="000000"/>
                </a:solidFill>
              </a:rPr>
              <a:t>令和５年度第１回     策定委員会</a:t>
            </a:r>
            <a:r>
              <a:rPr lang="ja-JP" altLang="en-US" sz="1600" b="0">
                <a:solidFill>
                  <a:srgbClr val="000000"/>
                </a:solidFill>
              </a:rPr>
              <a:t>資料４</a:t>
            </a:r>
            <a:endParaRPr lang="ja-JP" altLang="en-US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80" name="テキスト 18"/>
          <p:cNvSpPr txBox="1"/>
          <p:nvPr/>
        </p:nvSpPr>
        <p:spPr>
          <a:xfrm>
            <a:off x="180000" y="177423"/>
            <a:ext cx="7199563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７　医療介護連携体制の強化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81" name="テキスト 44"/>
          <p:cNvSpPr txBox="1"/>
          <p:nvPr/>
        </p:nvSpPr>
        <p:spPr>
          <a:xfrm>
            <a:off x="252000" y="771750"/>
            <a:ext cx="4104004" cy="909613"/>
          </a:xfrm>
          <a:prstGeom prst="rect">
            <a:avLst/>
          </a:prstGeom>
          <a:solidFill>
            <a:schemeClr val="bg1">
              <a:lumMod val="86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600" b="1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・認知症初期集中支援チームの設置</a:t>
            </a:r>
            <a:endParaRPr lang="ja-JP" altLang="en-US" sz="20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</a:t>
            </a:r>
            <a:r>
              <a:rPr lang="ja-JP" altLang="en-US" sz="1400">
                <a:solidFill>
                  <a:srgbClr val="000000"/>
                </a:solidFill>
              </a:rPr>
              <a:t>認知症地域支援推進員の配置</a:t>
            </a:r>
            <a:endParaRPr lang="ja-JP" altLang="en-US" sz="1400">
              <a:solidFill>
                <a:srgbClr val="000000"/>
              </a:solidFill>
            </a:endParaRPr>
          </a:p>
        </p:txBody>
      </p:sp>
      <p:sp>
        <p:nvSpPr>
          <p:cNvPr id="1182" name="テキスト 45"/>
          <p:cNvSpPr txBox="1"/>
          <p:nvPr/>
        </p:nvSpPr>
        <p:spPr>
          <a:xfrm>
            <a:off x="252000" y="2248428"/>
            <a:ext cx="4099186" cy="1907322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かかりつけ医等と介護支援専門員等を中心とし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て、医療・介護関係者が顔の見える関係を構築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することが重要であるが、これらについては、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実態として個別の対応となっている場合がある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・実態や現状の課題を踏まえた、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適切な「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サービ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ス提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供の流れ」の再検討が必要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・「連携」の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明確化</a:t>
            </a:r>
            <a:r>
              <a:rPr lang="ja-JP" altLang="en-US" sz="1400" b="0" u="none">
                <a:solidFill>
                  <a:schemeClr val="bg1">
                    <a:lumMod val="50000"/>
                  </a:schemeClr>
                </a:solidFill>
              </a:rPr>
              <a:t>が必要</a:t>
            </a:r>
            <a:endParaRPr lang="ja-JP" altLang="en-US" sz="1400" b="0" u="none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83" name="テキスト 47"/>
          <p:cNvSpPr txBox="1"/>
          <p:nvPr/>
        </p:nvSpPr>
        <p:spPr>
          <a:xfrm>
            <a:off x="252000" y="1816428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84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85" name="テキスト 85"/>
          <p:cNvSpPr txBox="1"/>
          <p:nvPr/>
        </p:nvSpPr>
        <p:spPr>
          <a:xfrm>
            <a:off x="4864814" y="790321"/>
            <a:ext cx="4099186" cy="3353872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400" b="1">
                <a:solidFill>
                  <a:schemeClr val="tx1"/>
                </a:solidFill>
              </a:rPr>
              <a:t>初期集中支援体制の強化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「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医療」と「介護」の情報共有機能の強化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➡ケースのモニタリング・支援経過の情報共有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400" b="1">
                <a:solidFill>
                  <a:schemeClr val="tx1"/>
                </a:solidFill>
              </a:rPr>
              <a:t>認知症地域支援推進員の配置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医療・介護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等が有機的に連携したネットワークの形成</a:t>
            </a:r>
            <a:endParaRPr lang="ja-JP" altLang="en-US" sz="16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認知症疾患医療センター等医療機関や介護サー</a:t>
            </a:r>
            <a:r>
              <a:rPr lang="ja-JP" altLang="en-US" sz="1200">
                <a:solidFill>
                  <a:schemeClr val="tx1"/>
                </a:solidFill>
              </a:rPr>
              <a:t>ビス</a:t>
            </a:r>
            <a:endParaRPr lang="ja-JP" altLang="en-US"/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　</a:t>
            </a:r>
            <a:r>
              <a:rPr lang="ja-JP" altLang="en-US" sz="1200">
                <a:solidFill>
                  <a:schemeClr val="tx1"/>
                </a:solidFill>
              </a:rPr>
              <a:t>及び地域包括支援センター等地域の支援機関間の連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携</a:t>
            </a:r>
            <a:r>
              <a:rPr lang="ja-JP" altLang="en-US" sz="1200">
                <a:solidFill>
                  <a:schemeClr val="tx1"/>
                </a:solidFill>
              </a:rPr>
              <a:t>を図る</a:t>
            </a:r>
            <a:r>
              <a:rPr lang="ja-JP" altLang="en-US" sz="1200">
                <a:solidFill>
                  <a:schemeClr val="tx1"/>
                </a:solidFill>
              </a:rPr>
              <a:t>ための支援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認知症の人やその家族を支援する相談業務等の実施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・認知症ケアパスの作成及び配布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rgbClr val="FF4200"/>
                </a:solidFill>
              </a:rPr>
              <a:t>　</a:t>
            </a:r>
            <a:r>
              <a:rPr lang="ja-JP" altLang="en-US" sz="1100" b="0">
                <a:solidFill>
                  <a:schemeClr val="accent2">
                    <a:lumMod val="75000"/>
                  </a:schemeClr>
                </a:solidFill>
              </a:rPr>
              <a:t>医療・介護等の有機的な連携の推進</a:t>
            </a:r>
            <a:endParaRPr lang="ja-JP" altLang="en-US" sz="1400" b="0">
              <a:solidFill>
                <a:schemeClr val="accent2">
                  <a:lumMod val="75000"/>
                </a:schemeClr>
              </a:solidFill>
            </a:endParaRPr>
          </a:p>
          <a:p>
            <a:pPr algn="dist"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➡</a:t>
            </a:r>
            <a:r>
              <a:rPr lang="ja-JP" altLang="en-US" sz="1100">
                <a:solidFill>
                  <a:schemeClr val="tx1"/>
                </a:solidFill>
              </a:rPr>
              <a:t>認知症の容態に応じた適切なサービス提供の流れの</a:t>
            </a:r>
            <a:r>
              <a:rPr lang="ja-JP" altLang="en-US" sz="1100">
                <a:solidFill>
                  <a:schemeClr val="tx1"/>
                </a:solidFill>
              </a:rPr>
              <a:t>確立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➡切れ目ない</a:t>
            </a:r>
            <a:r>
              <a:rPr lang="ja-JP" altLang="en-US" sz="1200">
                <a:solidFill>
                  <a:schemeClr val="tx1"/>
                </a:solidFill>
              </a:rPr>
              <a:t>サービス提供に向けた</a:t>
            </a:r>
            <a:r>
              <a:rPr lang="ja-JP" altLang="en-US" sz="1200">
                <a:solidFill>
                  <a:schemeClr val="tx1"/>
                </a:solidFill>
              </a:rPr>
              <a:t>活用推進</a:t>
            </a: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86" name="テキスト 82"/>
          <p:cNvSpPr txBox="1"/>
          <p:nvPr/>
        </p:nvSpPr>
        <p:spPr>
          <a:xfrm>
            <a:off x="8028000" y="555750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8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89" name="テキスト 17"/>
          <p:cNvSpPr txBox="1"/>
          <p:nvPr/>
        </p:nvSpPr>
        <p:spPr>
          <a:xfrm>
            <a:off x="4864814" y="483750"/>
            <a:ext cx="4099186" cy="4446478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・買い物支援</a:t>
            </a:r>
            <a:r>
              <a:rPr lang="ja-JP" altLang="en-US" sz="1400" b="1">
                <a:solidFill>
                  <a:srgbClr val="FF0000"/>
                </a:solidFill>
              </a:rPr>
              <a:t>★</a:t>
            </a:r>
            <a:endParaRPr lang="ja-JP" altLang="en-US" sz="1600" b="1">
              <a:solidFill>
                <a:srgbClr val="FF0000"/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安心して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「買い物」ができる地域づくり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 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ショッピングリハビリ（認知症版）の実施</a:t>
            </a:r>
            <a:endParaRPr lang="ja-JP" altLang="en-US" sz="1200">
              <a:solidFill>
                <a:schemeClr val="tx1"/>
              </a:solidFill>
            </a:endParaRPr>
          </a:p>
          <a:p>
            <a:pPr algn="dist">
              <a:defRPr lang="ja-JP" altLang="en-US"/>
            </a:pPr>
            <a:r>
              <a:rPr lang="ja-JP" altLang="en-US" sz="14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100">
                <a:solidFill>
                  <a:schemeClr val="tx1"/>
                </a:solidFill>
              </a:rPr>
              <a:t>ボランティア等を活用したスローショッピングの実施</a:t>
            </a:r>
            <a:endParaRPr lang="ja-JP" altLang="en-US" sz="1600">
              <a:solidFill>
                <a:schemeClr val="tx1"/>
              </a:solidFill>
            </a:endParaRPr>
          </a:p>
          <a:p>
            <a:pPr algn="dist"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・外出支援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安心して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外出することができる環境づくり</a:t>
            </a:r>
            <a:endParaRPr lang="ja-JP" altLang="en-US" sz="14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高齢者の移動手段を確保するための制度づくり・事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業の実施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・災害時支援体制の整備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災害に対する不安を感じること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なく過ごすことができる体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制の整備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➡「米子市避難行動要支援者名簿」への追加登録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・金融機関支援</a:t>
            </a:r>
            <a:r>
              <a:rPr lang="ja-JP" altLang="en-US" sz="1400" b="1">
                <a:solidFill>
                  <a:srgbClr val="FF0000"/>
                </a:solidFill>
              </a:rPr>
              <a:t>★</a:t>
            </a:r>
            <a:endParaRPr lang="ja-JP" altLang="en-US" sz="1400" b="1">
              <a:solidFill>
                <a:srgbClr val="FF00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財産管理等に支障がでることに対し、予め備える方策の整</a:t>
            </a:r>
            <a:endParaRPr lang="ja-JP" altLang="en-US" sz="16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備・金融機関と連携した体制整備を促進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➡金融機関に対する啓発・研修会の開催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➡金融機関と連携した取引に係る具体的ルールの策定</a:t>
            </a:r>
            <a:endParaRPr lang="ja-JP" altLang="en-US" sz="2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➡意思決定ツールの作成（ケアパスへの掲載）</a:t>
            </a: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90" name="テキスト 18"/>
          <p:cNvSpPr txBox="1"/>
          <p:nvPr/>
        </p:nvSpPr>
        <p:spPr>
          <a:xfrm>
            <a:off x="180199" y="177423"/>
            <a:ext cx="4168076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８　生活支援の充実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91" name="テキスト 44"/>
          <p:cNvSpPr txBox="1"/>
          <p:nvPr/>
        </p:nvSpPr>
        <p:spPr>
          <a:xfrm>
            <a:off x="252000" y="771750"/>
            <a:ext cx="4104004" cy="694169"/>
          </a:xfrm>
          <a:prstGeom prst="rect">
            <a:avLst/>
          </a:prstGeom>
          <a:solidFill>
            <a:schemeClr val="bg1">
              <a:lumMod val="86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600" b="1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・認知症に特化したものは特になし</a:t>
            </a:r>
            <a:endParaRPr lang="ja-JP" altLang="en-US" sz="1400">
              <a:solidFill>
                <a:srgbClr val="000000"/>
              </a:solidFill>
            </a:endParaRPr>
          </a:p>
        </p:txBody>
      </p:sp>
      <p:sp>
        <p:nvSpPr>
          <p:cNvPr id="1192" name="テキスト 45"/>
          <p:cNvSpPr txBox="1"/>
          <p:nvPr/>
        </p:nvSpPr>
        <p:spPr>
          <a:xfrm>
            <a:off x="254412" y="1923750"/>
            <a:ext cx="4099186" cy="2769096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・認知症高齢者の増加に伴い、生活支援ニーズは</a:t>
            </a:r>
            <a:endParaRPr lang="ja-JP" altLang="en-US" sz="2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今後増大するものと考えられるが、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第８期計画</a:t>
            </a:r>
            <a:endParaRPr lang="ja-JP" altLang="en-US" sz="1100" b="1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では具体的な取組等が不足</a:t>
            </a:r>
            <a:endParaRPr lang="ja-JP" altLang="en-US" sz="1400" b="1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・現状、大きな課題となっているのが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「金融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取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引」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に関するものであり、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金融機関を交え、</a:t>
            </a:r>
            <a:endParaRPr lang="ja-JP" altLang="en-US" sz="1400" b="1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0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今後の対応について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検討する必要がある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・このほか、日常生活における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「買い物」「移</a:t>
            </a:r>
            <a:endParaRPr lang="ja-JP" altLang="en-US" sz="1400" b="1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動」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に関してのニーズが高まることが想定され、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総合事業の見直しも含め、重点的に体制整備を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行う必要がある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93" name="テキスト 47"/>
          <p:cNvSpPr txBox="1"/>
          <p:nvPr/>
        </p:nvSpPr>
        <p:spPr>
          <a:xfrm>
            <a:off x="256819" y="1563750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94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95" name="テキスト 86"/>
          <p:cNvSpPr txBox="1"/>
          <p:nvPr/>
        </p:nvSpPr>
        <p:spPr>
          <a:xfrm>
            <a:off x="8033903" y="267750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9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14" name="テキスト 17"/>
          <p:cNvSpPr txBox="1"/>
          <p:nvPr/>
        </p:nvSpPr>
        <p:spPr>
          <a:xfrm>
            <a:off x="467913" y="699750"/>
            <a:ext cx="8277245" cy="426181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・認知症施策については、認知症サポーター養成講座の実施、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認知症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初期集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中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支援チームの配置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、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認知症カフェの運営支援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等により、支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援の充実を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図って</a:t>
            </a:r>
            <a:endParaRPr lang="ja-JP" altLang="en-US" sz="1800" b="1" u="sng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きたところであり、この他にも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学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校教育の段階から認知症への理解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を深める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キッズサポー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ターの養成や、通所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型サービスへの認知症予防プロ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グラムの追</a:t>
            </a:r>
            <a:endParaRPr lang="ja-JP" altLang="en-US" sz="1800" b="1" u="sng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加な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ど</a:t>
            </a:r>
            <a:r>
              <a:rPr lang="ja-JP" altLang="en-US" sz="1800" b="0" u="none">
                <a:solidFill>
                  <a:schemeClr val="tx1"/>
                </a:solidFill>
                <a:latin typeface="+mn-ea"/>
                <a:ea typeface="+mn-ea"/>
              </a:rPr>
              <a:t>、</a:t>
            </a:r>
            <a:r>
              <a:rPr lang="ja-JP" altLang="en-US" sz="1800" b="1" u="sng">
                <a:solidFill>
                  <a:schemeClr val="tx1"/>
                </a:solidFill>
                <a:latin typeface="+mn-ea"/>
                <a:ea typeface="+mn-ea"/>
              </a:rPr>
              <a:t>独自施</a:t>
            </a:r>
            <a:r>
              <a:rPr lang="ja-JP" altLang="en-US" sz="1800" b="1" u="sng">
                <a:solidFill>
                  <a:schemeClr val="tx1"/>
                </a:solidFill>
                <a:latin typeface="+mn-ea"/>
                <a:ea typeface="+mn-ea"/>
              </a:rPr>
              <a:t>策も積極的</a:t>
            </a:r>
            <a:r>
              <a:rPr lang="ja-JP" altLang="en-US" sz="1800" b="1" u="sng">
                <a:solidFill>
                  <a:schemeClr val="tx1"/>
                </a:solidFill>
                <a:latin typeface="+mn-ea"/>
                <a:ea typeface="+mn-ea"/>
              </a:rPr>
              <a:t>に推進し</a:t>
            </a:r>
            <a:r>
              <a:rPr lang="ja-JP" altLang="en-US" sz="1800" b="1" u="sng">
                <a:solidFill>
                  <a:schemeClr val="tx1"/>
                </a:solidFill>
                <a:latin typeface="+mn-ea"/>
                <a:ea typeface="+mn-ea"/>
              </a:rPr>
              <a:t>てきたところ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endParaRPr lang="ja-JP" altLang="en-US" sz="9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・しかしながら、一部、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各種施策や機関間の連携が十分でないことから、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家族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や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福祉専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門職等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に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よる個別の対応により認知症の人の生活が支えら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れ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てい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る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実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態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も見受けられる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・また、今後認知症高齢者が増加すること、それに伴い認認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介護の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増加が想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定</a:t>
            </a:r>
            <a:endParaRPr lang="ja-JP" altLang="en-US" sz="1800" b="1" u="sng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されることを踏まえ、</a:t>
            </a:r>
            <a:r>
              <a:rPr lang="ja-JP" altLang="en-US" sz="1800" b="1" u="sng">
                <a:solidFill>
                  <a:schemeClr val="tx1"/>
                </a:solidFill>
                <a:latin typeface="+mn-ea"/>
                <a:ea typeface="+mn-ea"/>
              </a:rPr>
              <a:t>一層の施策推進及び</a:t>
            </a:r>
            <a:r>
              <a:rPr lang="ja-JP" altLang="en-US" sz="1800" b="1" u="sng">
                <a:solidFill>
                  <a:schemeClr val="tx1"/>
                </a:solidFill>
                <a:latin typeface="+mn-ea"/>
                <a:ea typeface="+mn-ea"/>
              </a:rPr>
              <a:t>体制強化が必要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endParaRPr lang="ja-JP" altLang="en-US" sz="9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・第９期計画では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認知症施策に関すること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を基本方針（柱）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のひとつとす</a:t>
            </a: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る</a:t>
            </a:r>
            <a:endParaRPr lang="ja-JP" altLang="en-US" sz="18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endParaRPr lang="ja-JP" altLang="en-US" sz="90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+mn-ea"/>
                <a:ea typeface="+mn-ea"/>
              </a:rPr>
              <a:t>・本市の施策等について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現状を踏まえた総点検を行い、必要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に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応じて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各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種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制度</a:t>
            </a:r>
            <a:endParaRPr lang="ja-JP" altLang="en-US" sz="1800" b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defRPr lang="ja-JP" altLang="en-US"/>
            </a:pP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　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や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取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組み</a:t>
            </a:r>
            <a:r>
              <a:rPr lang="ja-JP" altLang="en-US" sz="1800" b="0">
                <a:solidFill>
                  <a:schemeClr val="tx1"/>
                </a:solidFill>
                <a:latin typeface="+mn-ea"/>
                <a:ea typeface="+mn-ea"/>
              </a:rPr>
              <a:t>等を見直し、内容の充実を図る</a:t>
            </a:r>
            <a:endParaRPr lang="ja-JP" altLang="en-US" sz="1800" b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115" name="テキスト 18"/>
          <p:cNvSpPr txBox="1"/>
          <p:nvPr/>
        </p:nvSpPr>
        <p:spPr>
          <a:xfrm>
            <a:off x="180000" y="177423"/>
            <a:ext cx="7199563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総論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1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2" name="テキスト 17"/>
          <p:cNvSpPr txBox="1"/>
          <p:nvPr/>
        </p:nvSpPr>
        <p:spPr>
          <a:xfrm>
            <a:off x="681789" y="696382"/>
            <a:ext cx="8282693" cy="432336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１</a:t>
            </a:r>
            <a:r>
              <a:rPr lang="ja-JP" altLang="en-US" sz="1800"/>
              <a:t>　認知症の理解啓発の推進</a:t>
            </a:r>
            <a:endParaRPr lang="ja-JP" altLang="en-US" sz="24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 「自分ごと」として認知症をとらえる・考える</a:t>
            </a:r>
            <a:endParaRPr lang="ja-JP" altLang="en-US" sz="2000"/>
          </a:p>
          <a:p>
            <a:pPr algn="l"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2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２</a:t>
            </a:r>
            <a:r>
              <a:rPr lang="ja-JP" altLang="en-US" sz="1800"/>
              <a:t>　認知症発症リスクの低減につながるフレイル予防の実践等　</a:t>
            </a:r>
            <a:r>
              <a:rPr lang="ja-JP" altLang="en-US" sz="1200">
                <a:latin typeface="AR丸ゴシック体M"/>
                <a:ea typeface="AR丸ゴシック体M"/>
              </a:rPr>
              <a:t> </a:t>
            </a:r>
            <a:endParaRPr lang="ja-JP" altLang="en-US" sz="20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200">
                <a:latin typeface="AR丸ゴシック体M"/>
                <a:ea typeface="AR丸ゴシック体M"/>
              </a:rPr>
              <a:t> </a:t>
            </a:r>
            <a:r>
              <a:rPr lang="ja-JP" altLang="en-US" sz="1200">
                <a:latin typeface="AR丸ゴシック体M"/>
                <a:ea typeface="AR丸ゴシック体M"/>
              </a:rPr>
              <a:t> </a:t>
            </a: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認知症予防につながるフレイル予防の推進</a:t>
            </a:r>
            <a:endParaRPr lang="ja-JP" altLang="en-US" sz="1200">
              <a:latin typeface="AR丸ゴシック体M"/>
              <a:ea typeface="AR丸ゴシック体M"/>
            </a:endParaRPr>
          </a:p>
          <a:p>
            <a:pPr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2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３</a:t>
            </a:r>
            <a:r>
              <a:rPr lang="ja-JP" altLang="en-US" sz="1800"/>
              <a:t>　見守り体制の充実　</a:t>
            </a:r>
            <a:endParaRPr lang="ja-JP" altLang="en-US" sz="24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  認知症になっても、地域で安心して暮らすことができる</a:t>
            </a:r>
            <a:endParaRPr lang="ja-JP" altLang="en-US" sz="2000"/>
          </a:p>
          <a:p>
            <a:pPr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2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４</a:t>
            </a:r>
            <a:r>
              <a:rPr lang="ja-JP" altLang="en-US" sz="1800"/>
              <a:t>　本人発信の支援と家族・支援者の支援</a:t>
            </a:r>
            <a:endParaRPr lang="ja-JP" altLang="en-US" sz="2400"/>
          </a:p>
          <a:p>
            <a:pPr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  関係づくりを通じ、本人の気持ちをサポートする／家族・介護者の精神的負担を軽減する</a:t>
            </a:r>
            <a:endParaRPr lang="ja-JP" altLang="en-US" sz="24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2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５</a:t>
            </a:r>
            <a:r>
              <a:rPr lang="ja-JP" altLang="en-US" sz="1800"/>
              <a:t>　本人・家族視点の施策の充実　</a:t>
            </a:r>
            <a:endParaRPr lang="ja-JP" altLang="en-US" sz="24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  実態を踏まえた実効性のある施策の充実を図る</a:t>
            </a:r>
            <a:endParaRPr lang="ja-JP" altLang="en-US" sz="2000"/>
          </a:p>
          <a:p>
            <a:pPr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2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６</a:t>
            </a:r>
            <a:r>
              <a:rPr lang="ja-JP" altLang="en-US" sz="1800"/>
              <a:t>　若年性認知症の人への支援　</a:t>
            </a:r>
            <a:endParaRPr lang="ja-JP" altLang="en-US" sz="24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  若年性認知症の人の不安や困難をサポートする</a:t>
            </a:r>
            <a:endParaRPr lang="ja-JP" altLang="en-US" sz="2000"/>
          </a:p>
          <a:p>
            <a:pPr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2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７</a:t>
            </a:r>
            <a:r>
              <a:rPr lang="ja-JP" altLang="en-US" sz="1800"/>
              <a:t>　医療介護連携体制の強化</a:t>
            </a:r>
            <a:endParaRPr lang="ja-JP" altLang="en-US" sz="24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  早期発見・早期診断を軸に、そのときの容態にふさわしい場所で医療・介護が提供される</a:t>
            </a:r>
            <a:endParaRPr lang="ja-JP" altLang="en-US" sz="2000"/>
          </a:p>
          <a:p>
            <a:pPr>
              <a:lnSpc>
                <a:spcPts val="6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2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800" b="1">
                <a:solidFill>
                  <a:srgbClr val="FF8000"/>
                </a:solidFill>
              </a:rPr>
              <a:t>８</a:t>
            </a:r>
            <a:r>
              <a:rPr lang="ja-JP" altLang="en-US" sz="1800"/>
              <a:t>　生活支援の充実</a:t>
            </a:r>
            <a:endParaRPr lang="ja-JP" altLang="en-US" sz="2000">
              <a:solidFill>
                <a:schemeClr val="bg1">
                  <a:lumMod val="50000"/>
                </a:schemeClr>
              </a:solidFill>
              <a:latin typeface="AR丸ゴシック体M"/>
              <a:ea typeface="AR丸ゴシック体M"/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  <a:latin typeface="AR丸ゴシック体M"/>
                <a:ea typeface="AR丸ゴシック体M"/>
              </a:rPr>
              <a:t>  認知症の人の日々の生活を支える環境づくり</a:t>
            </a:r>
            <a:endParaRPr lang="ja-JP" altLang="en-US" sz="2000"/>
          </a:p>
        </p:txBody>
      </p:sp>
      <p:sp>
        <p:nvSpPr>
          <p:cNvPr id="1123" name="テキスト 18"/>
          <p:cNvSpPr txBox="1"/>
          <p:nvPr/>
        </p:nvSpPr>
        <p:spPr>
          <a:xfrm>
            <a:off x="179919" y="123750"/>
            <a:ext cx="8424308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第９期計画の認知症施策の体系（案）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2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6" name="テキスト 18"/>
          <p:cNvSpPr txBox="1"/>
          <p:nvPr/>
        </p:nvSpPr>
        <p:spPr>
          <a:xfrm>
            <a:off x="180000" y="177423"/>
            <a:ext cx="7199563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１　認知症の理解啓発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27" name="テキスト 44"/>
          <p:cNvSpPr txBox="1"/>
          <p:nvPr/>
        </p:nvSpPr>
        <p:spPr>
          <a:xfrm>
            <a:off x="252000" y="771750"/>
            <a:ext cx="4104004" cy="9096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600" b="1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・認知症サポーター養成講座の実施</a:t>
            </a:r>
            <a:endParaRPr lang="ja-JP" altLang="en-US" sz="10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・認知症ケアパスの作成・配布</a:t>
            </a: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128" name="テキスト 45"/>
          <p:cNvSpPr txBox="1"/>
          <p:nvPr/>
        </p:nvSpPr>
        <p:spPr>
          <a:xfrm>
            <a:off x="252000" y="2250097"/>
            <a:ext cx="4099186" cy="2553653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・幅広い領域・世代に対し認知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症サポーター養成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講座を実施しており、認知症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に対する理解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の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輪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を着実に広げている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・しかしながら、依然として、「自分は認知症に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なりたくない」といった気持ちは多くの人が抱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くところであり、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「自分ごと」としての理解啓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発には課題がある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・認知症ケアパスについて、作成から一定期間が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経過し、</a:t>
            </a:r>
            <a:r>
              <a:rPr lang="ja-JP" altLang="en-US" sz="1400" b="1" i="0">
                <a:solidFill>
                  <a:schemeClr val="bg1">
                    <a:lumMod val="50000"/>
                  </a:schemeClr>
                </a:solidFill>
              </a:rPr>
              <a:t>改定</a:t>
            </a:r>
            <a:r>
              <a:rPr lang="ja-JP" altLang="en-US" sz="1400" b="1" i="0">
                <a:solidFill>
                  <a:schemeClr val="bg1">
                    <a:lumMod val="50000"/>
                  </a:schemeClr>
                </a:solidFill>
              </a:rPr>
              <a:t>が必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要。</a:t>
            </a:r>
            <a:r>
              <a:rPr lang="ja-JP" altLang="en-US" sz="1400" b="0">
                <a:solidFill>
                  <a:schemeClr val="bg1">
                    <a:lumMod val="50000"/>
                  </a:schemeClr>
                </a:solidFill>
              </a:rPr>
              <a:t>また、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本人視点を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盛り込</a:t>
            </a:r>
            <a:endParaRPr lang="ja-JP" altLang="en-US" sz="1400" b="1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んだ内容への改定が望ましい。</a:t>
            </a:r>
            <a:endParaRPr lang="ja-JP" altLang="en-US" sz="1400" b="1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9" name="テキスト 47"/>
          <p:cNvSpPr txBox="1"/>
          <p:nvPr/>
        </p:nvSpPr>
        <p:spPr>
          <a:xfrm>
            <a:off x="252000" y="1824428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30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1" name="テキスト 90"/>
          <p:cNvSpPr txBox="1"/>
          <p:nvPr/>
        </p:nvSpPr>
        <p:spPr>
          <a:xfrm>
            <a:off x="4864814" y="496327"/>
            <a:ext cx="4099186" cy="4523423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400" b="1">
                <a:solidFill>
                  <a:schemeClr val="tx1"/>
                </a:solidFill>
              </a:rPr>
              <a:t>認知症サポーター養成講座の実施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400" b="1">
                <a:solidFill>
                  <a:schemeClr val="tx1"/>
                </a:solidFill>
              </a:rPr>
              <a:t>こども向け</a:t>
            </a:r>
            <a:r>
              <a:rPr lang="ja-JP" altLang="en-US" sz="1400" b="1">
                <a:solidFill>
                  <a:schemeClr val="tx1"/>
                </a:solidFill>
              </a:rPr>
              <a:t>サポーター養成講座の充実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4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こどもが高齢者の目線に立つことを通じた理解啓発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➡市内小中学校における「こども向けサポーター養成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講</a:t>
            </a:r>
            <a:r>
              <a:rPr lang="ja-JP" altLang="en-US" sz="1200">
                <a:solidFill>
                  <a:schemeClr val="tx1"/>
                </a:solidFill>
              </a:rPr>
              <a:t>座」の実施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・啓発・交流イベ</a:t>
            </a:r>
            <a:r>
              <a:rPr lang="ja-JP" altLang="en-US" sz="1400" b="1">
                <a:solidFill>
                  <a:schemeClr val="tx1"/>
                </a:solidFill>
              </a:rPr>
              <a:t>ントの開催</a:t>
            </a:r>
            <a:endParaRPr lang="ja-JP" altLang="en-US" sz="14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認知症について考える、知るきっかけづくり</a:t>
            </a:r>
            <a:endParaRPr lang="ja-JP" altLang="en-US" sz="14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➡アルツハイマー月間に、公民館や図書館など、市内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各所での期間限定専用</a:t>
            </a:r>
            <a:r>
              <a:rPr lang="ja-JP" altLang="en-US" sz="1200">
                <a:solidFill>
                  <a:schemeClr val="tx1"/>
                </a:solidFill>
              </a:rPr>
              <a:t>ブース等を設置する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➡職域・地域を跨ぐ</a:t>
            </a:r>
            <a:r>
              <a:rPr lang="ja-JP" altLang="en-US" sz="1200">
                <a:solidFill>
                  <a:schemeClr val="tx1"/>
                </a:solidFill>
              </a:rPr>
              <a:t>RUN</a:t>
            </a:r>
            <a:r>
              <a:rPr lang="ja-JP" altLang="en-US" sz="1200">
                <a:solidFill>
                  <a:schemeClr val="tx1"/>
                </a:solidFill>
              </a:rPr>
              <a:t>伴</a:t>
            </a:r>
            <a:r>
              <a:rPr lang="ja-JP" altLang="en-US" sz="1200">
                <a:solidFill>
                  <a:schemeClr val="tx1"/>
                </a:solidFill>
              </a:rPr>
              <a:t>イベントの開催等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400" b="1">
                <a:solidFill>
                  <a:schemeClr val="tx1"/>
                </a:solidFill>
              </a:rPr>
              <a:t>認知症行方不明者捜索模擬訓練の</a:t>
            </a:r>
            <a:r>
              <a:rPr lang="ja-JP" altLang="en-US" sz="1400" b="1">
                <a:solidFill>
                  <a:schemeClr val="tx1"/>
                </a:solidFill>
              </a:rPr>
              <a:t>実施</a:t>
            </a:r>
            <a:r>
              <a:rPr lang="ja-JP" altLang="en-US" sz="1600" b="1">
                <a:solidFill>
                  <a:schemeClr val="tx1"/>
                </a:solidFill>
              </a:rPr>
              <a:t>　</a:t>
            </a:r>
            <a:endParaRPr lang="ja-JP" altLang="en-US" sz="16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地域で声かけや見守りをしていく環境づくり</a:t>
            </a:r>
            <a:endParaRPr lang="ja-JP" altLang="en-US" sz="14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市内複数地区における訓練の実施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（</a:t>
            </a:r>
            <a:r>
              <a:rPr lang="ja-JP" altLang="en-US" sz="1200">
                <a:solidFill>
                  <a:schemeClr val="tx1"/>
                </a:solidFill>
              </a:rPr>
              <a:t>認知症の方への接し方の学習機会にも資する）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・認知症ケアパスの作成及び配布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当事者やご家族の役に立ち、安心に繋がる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ケ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アパスづ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く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り</a:t>
            </a:r>
            <a:endParaRPr lang="ja-JP" altLang="en-US" sz="12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➡「認知症の人と家族の会」との共同制作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➡</a:t>
            </a:r>
            <a:r>
              <a:rPr lang="ja-JP" altLang="en-US" sz="1200">
                <a:solidFill>
                  <a:schemeClr val="tx1"/>
                </a:solidFill>
              </a:rPr>
              <a:t>必要とされる者の元に届く、配布先の見直し</a:t>
            </a: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32" name="テキスト 58"/>
          <p:cNvSpPr txBox="1"/>
          <p:nvPr/>
        </p:nvSpPr>
        <p:spPr>
          <a:xfrm>
            <a:off x="8100000" y="279644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3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5" name="テキスト 18"/>
          <p:cNvSpPr txBox="1"/>
          <p:nvPr/>
        </p:nvSpPr>
        <p:spPr>
          <a:xfrm>
            <a:off x="179896" y="228533"/>
            <a:ext cx="8784342" cy="399217"/>
          </a:xfrm>
          <a:prstGeom prst="rect">
            <a:avLst/>
          </a:prstGeom>
        </p:spPr>
        <p:txBody>
          <a:bodyPr wrap="square">
            <a:spAutoFit/>
          </a:bodyPr>
          <a:p>
            <a:pPr algn="dist">
              <a:defRPr lang="ja-JP" altLang="en-US"/>
            </a:pPr>
            <a:r>
              <a:rPr lang="ja-JP" altLang="en-US" sz="2000" b="1">
                <a:solidFill>
                  <a:srgbClr val="FF8000"/>
                </a:solidFill>
              </a:rPr>
              <a:t>２　認知症発症リスクの低減につながるフレイル予防の実践等</a:t>
            </a:r>
            <a:endParaRPr lang="ja-JP" altLang="en-US" sz="2600" b="1">
              <a:solidFill>
                <a:srgbClr val="FF8000"/>
              </a:solidFill>
            </a:endParaRPr>
          </a:p>
        </p:txBody>
      </p:sp>
      <p:sp>
        <p:nvSpPr>
          <p:cNvPr id="1136" name="テキスト 44"/>
          <p:cNvSpPr txBox="1"/>
          <p:nvPr/>
        </p:nvSpPr>
        <p:spPr>
          <a:xfrm>
            <a:off x="252000" y="771750"/>
            <a:ext cx="4104004" cy="1771387"/>
          </a:xfrm>
          <a:prstGeom prst="rect">
            <a:avLst/>
          </a:prstGeom>
          <a:solidFill>
            <a:schemeClr val="bg1">
              <a:lumMod val="86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600" b="1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・生活習慣の改善に向けた啓発内容の認知症ケア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　</a:t>
            </a:r>
            <a:r>
              <a:rPr lang="ja-JP" altLang="en-US" sz="1400">
                <a:solidFill>
                  <a:srgbClr val="000000"/>
                </a:solidFill>
              </a:rPr>
              <a:t>パスへの</a:t>
            </a:r>
            <a:r>
              <a:rPr lang="ja-JP" altLang="en-US" sz="1400">
                <a:solidFill>
                  <a:srgbClr val="000000"/>
                </a:solidFill>
              </a:rPr>
              <a:t>掲載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・公民館等におけるタッチパネル検査の実施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・通所型サービスC（認知症予防プログラムを追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　</a:t>
            </a:r>
            <a:r>
              <a:rPr lang="ja-JP" altLang="en-US" sz="1400">
                <a:solidFill>
                  <a:srgbClr val="000000"/>
                </a:solidFill>
              </a:rPr>
              <a:t>加）の実施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</a:t>
            </a:r>
            <a:r>
              <a:rPr lang="ja-JP" altLang="en-US" sz="1400">
                <a:solidFill>
                  <a:srgbClr val="000000"/>
                </a:solidFill>
              </a:rPr>
              <a:t>認知症</a:t>
            </a:r>
            <a:r>
              <a:rPr lang="ja-JP" altLang="en-US" sz="1400">
                <a:solidFill>
                  <a:srgbClr val="000000"/>
                </a:solidFill>
              </a:rPr>
              <a:t>予防講座の実施</a:t>
            </a:r>
            <a:endParaRPr lang="ja-JP" altLang="en-US" sz="1400">
              <a:solidFill>
                <a:srgbClr val="000000"/>
              </a:solidFill>
            </a:endParaRPr>
          </a:p>
        </p:txBody>
      </p:sp>
      <p:sp>
        <p:nvSpPr>
          <p:cNvPr id="1137" name="テキスト 45"/>
          <p:cNvSpPr txBox="1"/>
          <p:nvPr/>
        </p:nvSpPr>
        <p:spPr>
          <a:xfrm>
            <a:off x="252002" y="3127817"/>
            <a:ext cx="4104759" cy="1891933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・通所型サービスCについては、</a:t>
            </a: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実施事業所の確</a:t>
            </a:r>
            <a:endParaRPr lang="ja-JP" altLang="en-US" sz="1400" b="1" u="none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保及</a:t>
            </a: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び利</a:t>
            </a: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用者数に課題がある</a:t>
            </a:r>
            <a:endParaRPr lang="ja-JP" altLang="en-US" sz="1100" b="0" u="none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 b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・タッチパネル検査が「検査どまり」になってい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る部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分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があり、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サービス等に繋がる仕組みづく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りが必要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9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・地域住民が日常生活の中で自己点検するツー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ル・機会の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不足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38" name="テキスト 47"/>
          <p:cNvSpPr txBox="1"/>
          <p:nvPr/>
        </p:nvSpPr>
        <p:spPr>
          <a:xfrm>
            <a:off x="254407" y="2738089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39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0" name="テキスト 91"/>
          <p:cNvSpPr txBox="1"/>
          <p:nvPr/>
        </p:nvSpPr>
        <p:spPr>
          <a:xfrm>
            <a:off x="4864814" y="790321"/>
            <a:ext cx="4099186" cy="4231035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200" b="1">
                <a:solidFill>
                  <a:schemeClr val="tx1"/>
                </a:solidFill>
              </a:rPr>
              <a:t>通所型サービスC（認知症予防特化型）の充実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認知症予防特化型プログラムの実施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➡フレイル予防にあわせた認知症予防に効果的なプロ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グラムの実施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実施</a:t>
            </a:r>
            <a:r>
              <a:rPr lang="ja-JP" altLang="en-US" sz="1200">
                <a:solidFill>
                  <a:schemeClr val="tx1"/>
                </a:solidFill>
              </a:rPr>
              <a:t>事業所の確保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➡タッチパネル検査との連動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・フレイル予防実践教室の実施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フレイル予防全般のプログラムの実施</a:t>
            </a:r>
            <a:endParaRPr lang="ja-JP" altLang="en-US" sz="12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➡フレイル予防に資するプログラムの実施</a:t>
            </a:r>
            <a:r>
              <a:rPr lang="ja-JP" altLang="en-US" sz="1200">
                <a:solidFill>
                  <a:schemeClr val="tx1"/>
                </a:solidFill>
              </a:rPr>
              <a:t>（R</a:t>
            </a:r>
            <a:r>
              <a:rPr lang="ja-JP" altLang="en-US" sz="1200">
                <a:solidFill>
                  <a:schemeClr val="tx1"/>
                </a:solidFill>
              </a:rPr>
              <a:t>５開始）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・自分でできる予防方法の発信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医療・介護・地域どの場面でも共通したトレーニングを実</a:t>
            </a:r>
            <a:endParaRPr lang="ja-JP" altLang="en-US" sz="16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践できる環境づくり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➡ネギトレのポータルサイト配信及び地域への紹介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・自己チェック（早期発見）ツールの配布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早期に自分の状態に気づける仕組みづくり</a:t>
            </a:r>
            <a:endParaRPr lang="ja-JP" altLang="en-US" sz="16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➡簡単に自己チェックできるツールの作成・配布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➡認知症ケアパスの活用促進</a:t>
            </a: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41" name="テキスト 62"/>
          <p:cNvSpPr txBox="1"/>
          <p:nvPr/>
        </p:nvSpPr>
        <p:spPr>
          <a:xfrm>
            <a:off x="8033903" y="590727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4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4" name="テキスト 18"/>
          <p:cNvSpPr txBox="1"/>
          <p:nvPr/>
        </p:nvSpPr>
        <p:spPr>
          <a:xfrm>
            <a:off x="180000" y="177423"/>
            <a:ext cx="7199563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３　見守り体制の充実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45" name="テキスト 44"/>
          <p:cNvSpPr txBox="1"/>
          <p:nvPr/>
        </p:nvSpPr>
        <p:spPr>
          <a:xfrm>
            <a:off x="252000" y="771750"/>
            <a:ext cx="4104004" cy="1125056"/>
          </a:xfrm>
          <a:prstGeom prst="rect">
            <a:avLst/>
          </a:prstGeom>
          <a:solidFill>
            <a:schemeClr val="bg1">
              <a:lumMod val="86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600" b="1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・認知症高齢者等事前登録制度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・見守りGPS貸出事業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・民生委員・在宅福祉員の見守り活動</a:t>
            </a:r>
            <a:endParaRPr lang="ja-JP" altLang="en-US" sz="2000">
              <a:solidFill>
                <a:srgbClr val="000000"/>
              </a:solidFill>
            </a:endParaRPr>
          </a:p>
        </p:txBody>
      </p:sp>
      <p:sp>
        <p:nvSpPr>
          <p:cNvPr id="1146" name="テキスト 45"/>
          <p:cNvSpPr txBox="1"/>
          <p:nvPr/>
        </p:nvSpPr>
        <p:spPr>
          <a:xfrm>
            <a:off x="252000" y="2394097"/>
            <a:ext cx="4098951" cy="2553653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・認知症高齢者等事前登録制度は、認知症の人の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帰宅困難時への活用が図られているが、登録に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いたるきっかけが主に「警察からの紹介」であ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り、制度充実に向け、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広く一般に向けた制度周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知が必要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・薬局やスーパーなど、日常生活の中で身近な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場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においては、理解不足等により、場合によって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は排除・「見張り」の対象となる実態が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ある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・身近な場での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「見守り」の環境づくりを推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進し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ていく必要がある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47" name="テキスト 47"/>
          <p:cNvSpPr txBox="1"/>
          <p:nvPr/>
        </p:nvSpPr>
        <p:spPr>
          <a:xfrm>
            <a:off x="254407" y="2031954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48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9" name="テキスト 89"/>
          <p:cNvSpPr txBox="1"/>
          <p:nvPr/>
        </p:nvSpPr>
        <p:spPr>
          <a:xfrm>
            <a:off x="4864814" y="339750"/>
            <a:ext cx="4099186" cy="4461867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・認知症高齢者等事前登録制度の強化</a:t>
            </a:r>
            <a:r>
              <a:rPr lang="ja-JP" altLang="en-US" sz="1400" b="1">
                <a:solidFill>
                  <a:srgbClr val="FF0000"/>
                </a:solidFill>
              </a:rPr>
              <a:t>★</a:t>
            </a:r>
            <a:endParaRPr lang="ja-JP" altLang="en-US" sz="1600" b="1">
              <a:solidFill>
                <a:srgbClr val="FF00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帰宅困難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時の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早期発見・早期保護の推進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➡制度周知の推進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400" b="1">
                <a:solidFill>
                  <a:schemeClr val="tx1"/>
                </a:solidFill>
              </a:rPr>
              <a:t>見守りシール配布事業の実施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帰宅困難時の早期発見・早期保護の推進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➡QRコード付見守りシールを希望者に配布する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</a:t>
            </a:r>
            <a:r>
              <a:rPr lang="ja-JP" altLang="en-US" sz="1400" b="1">
                <a:solidFill>
                  <a:schemeClr val="tx1"/>
                </a:solidFill>
              </a:rPr>
              <a:t>民生委員・在宅福祉員への研修会の開催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地域福祉の担い手の理解促進・相談先の把握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➡認知症サポーター養成講座の開催、相談機関の共有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・地域のチームオレンジの設置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近隣の認知症サポーターによる見守り支援等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➡認知症サポーターステップアップ講座の実施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・薬局、スーパー等との連携・協</a:t>
            </a:r>
            <a:r>
              <a:rPr lang="ja-JP" altLang="en-US" sz="1400" b="1">
                <a:solidFill>
                  <a:schemeClr val="tx1"/>
                </a:solidFill>
              </a:rPr>
              <a:t>力体制</a:t>
            </a:r>
            <a:r>
              <a:rPr lang="ja-JP" altLang="en-US" sz="1400" b="1">
                <a:solidFill>
                  <a:schemeClr val="tx1"/>
                </a:solidFill>
              </a:rPr>
              <a:t>づくり</a:t>
            </a:r>
            <a:endParaRPr lang="ja-JP" altLang="en-US" sz="14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地域住民にとって身近な場での早期発見・早期対応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➡認知症の人への対応方法等を学ぶ研修会の開催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適切</a:t>
            </a:r>
            <a:r>
              <a:rPr lang="ja-JP" altLang="en-US" sz="1200">
                <a:solidFill>
                  <a:schemeClr val="tx1"/>
                </a:solidFill>
              </a:rPr>
              <a:t>な</a:t>
            </a:r>
            <a:r>
              <a:rPr lang="ja-JP" altLang="en-US" sz="1200">
                <a:solidFill>
                  <a:schemeClr val="tx1"/>
                </a:solidFill>
              </a:rPr>
              <a:t>相談機関へのつなぎ支援の実施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包括支援センター</a:t>
            </a:r>
            <a:r>
              <a:rPr lang="ja-JP" altLang="en-US" sz="1200">
                <a:solidFill>
                  <a:schemeClr val="tx1"/>
                </a:solidFill>
              </a:rPr>
              <a:t>との</a:t>
            </a:r>
            <a:r>
              <a:rPr lang="ja-JP" altLang="en-US" sz="1200">
                <a:solidFill>
                  <a:schemeClr val="tx1"/>
                </a:solidFill>
              </a:rPr>
              <a:t>連携</a:t>
            </a:r>
            <a:r>
              <a:rPr lang="ja-JP" altLang="en-US" sz="1200">
                <a:solidFill>
                  <a:schemeClr val="tx1"/>
                </a:solidFill>
              </a:rPr>
              <a:t>強化</a:t>
            </a: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50" name="テキスト 66"/>
          <p:cNvSpPr txBox="1"/>
          <p:nvPr/>
        </p:nvSpPr>
        <p:spPr>
          <a:xfrm>
            <a:off x="8033903" y="123750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5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3" name="テキスト 18"/>
          <p:cNvSpPr txBox="1"/>
          <p:nvPr/>
        </p:nvSpPr>
        <p:spPr>
          <a:xfrm>
            <a:off x="180000" y="177423"/>
            <a:ext cx="7199563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４　本人発信の支援と家族・支援者の支援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54" name="テキスト 44"/>
          <p:cNvSpPr txBox="1"/>
          <p:nvPr/>
        </p:nvSpPr>
        <p:spPr>
          <a:xfrm>
            <a:off x="252000" y="771750"/>
            <a:ext cx="4104004" cy="1568768"/>
          </a:xfrm>
          <a:prstGeom prst="rect">
            <a:avLst/>
          </a:prstGeom>
          <a:solidFill>
            <a:schemeClr val="bg1">
              <a:lumMod val="86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40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endParaRPr lang="ja-JP" altLang="en-US" sz="1000" b="1">
              <a:solidFill>
                <a:schemeClr val="bg1">
                  <a:lumMod val="50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・認知症初期集中支援チームの配置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・認知症地域支援推進員の配置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</a:t>
            </a:r>
            <a:r>
              <a:rPr lang="ja-JP" altLang="en-US" sz="1400">
                <a:solidFill>
                  <a:srgbClr val="000000"/>
                </a:solidFill>
              </a:rPr>
              <a:t>認知症カフェの支援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</a:t>
            </a:r>
            <a:r>
              <a:rPr lang="ja-JP" altLang="en-US" sz="1400">
                <a:solidFill>
                  <a:srgbClr val="000000"/>
                </a:solidFill>
              </a:rPr>
              <a:t>「認知症の人を介護する家族のつどい」の周知</a:t>
            </a:r>
            <a:endParaRPr lang="ja-JP" altLang="en-US"/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・チームオレンジの構築</a:t>
            </a:r>
            <a:endParaRPr lang="ja-JP" altLang="en-US" sz="2000">
              <a:solidFill>
                <a:srgbClr val="000000"/>
              </a:solidFill>
            </a:endParaRPr>
          </a:p>
        </p:txBody>
      </p:sp>
      <p:sp>
        <p:nvSpPr>
          <p:cNvPr id="1155" name="テキスト 45"/>
          <p:cNvSpPr txBox="1"/>
          <p:nvPr/>
        </p:nvSpPr>
        <p:spPr>
          <a:xfrm>
            <a:off x="252000" y="2859750"/>
            <a:ext cx="4099186" cy="1753433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 b="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 b="0">
                <a:solidFill>
                  <a:schemeClr val="bg1">
                    <a:lumMod val="50000"/>
                  </a:schemeClr>
                </a:solidFill>
              </a:rPr>
              <a:t>「初期</a:t>
            </a:r>
            <a:r>
              <a:rPr lang="ja-JP" altLang="en-US" sz="1400" b="0">
                <a:solidFill>
                  <a:schemeClr val="bg1">
                    <a:lumMod val="50000"/>
                  </a:schemeClr>
                </a:solidFill>
              </a:rPr>
              <a:t>支援」のための迅速な支援体制の構築</a:t>
            </a:r>
            <a:endParaRPr lang="ja-JP" altLang="en-US" sz="1400" b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0">
                <a:solidFill>
                  <a:schemeClr val="bg1">
                    <a:lumMod val="50000"/>
                  </a:schemeClr>
                </a:solidFill>
              </a:rPr>
              <a:t>に課題がある</a:t>
            </a:r>
            <a:endParaRPr lang="ja-JP" altLang="en-US" sz="1400" b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・認知症の人の介護者の精神的身体的負担は依然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として大きく、認知症の人の生活の質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の改善の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ためには、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介護者の負担軽減に資する具体的な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体制整備や、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サービスの充実が必要である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56" name="テキスト 47"/>
          <p:cNvSpPr txBox="1"/>
          <p:nvPr/>
        </p:nvSpPr>
        <p:spPr>
          <a:xfrm>
            <a:off x="252000" y="2499750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57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58" name="テキスト 88"/>
          <p:cNvSpPr txBox="1"/>
          <p:nvPr/>
        </p:nvSpPr>
        <p:spPr>
          <a:xfrm>
            <a:off x="4864814" y="747493"/>
            <a:ext cx="4099186" cy="4200257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・認知症カフェの支援・確保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認知症の人や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その家族が、地域の人や専門家と相互に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情報</a:t>
            </a:r>
            <a:endParaRPr lang="ja-JP" altLang="en-US" sz="12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を共有し、お互いを理解し合う場づくり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地域に開かれたカ</a:t>
            </a:r>
            <a:r>
              <a:rPr lang="ja-JP" altLang="en-US" sz="1200">
                <a:solidFill>
                  <a:schemeClr val="tx1"/>
                </a:solidFill>
              </a:rPr>
              <a:t>フェの確保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・本人ミーティングの実施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地域で認知症の人が集い、発信する生きがい支援</a:t>
            </a:r>
            <a:endParaRPr lang="ja-JP" altLang="en-US" sz="14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診断直後から本</a:t>
            </a:r>
            <a:r>
              <a:rPr lang="ja-JP" altLang="en-US" sz="1200">
                <a:solidFill>
                  <a:schemeClr val="tx1"/>
                </a:solidFill>
              </a:rPr>
              <a:t>人ミーティングにつながるまでの一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連の支援体制の構築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・初期集中支援チームの充実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認知症が疑われる人や認知症の人及びその家族の、「初期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支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援」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の充実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開催方法やチーム会議体制の見直し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・在宅支援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認知症の人（在宅）の短時間見守りサービス導入により、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介護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者の負担軽減を図る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➡地域のチームオレンジ等による見守り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➡ICT機器等の活用した見守り</a:t>
            </a: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59" name="テキスト 70"/>
          <p:cNvSpPr txBox="1"/>
          <p:nvPr/>
        </p:nvSpPr>
        <p:spPr>
          <a:xfrm>
            <a:off x="8028000" y="483750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6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62" name="テキスト 18"/>
          <p:cNvSpPr txBox="1"/>
          <p:nvPr/>
        </p:nvSpPr>
        <p:spPr>
          <a:xfrm>
            <a:off x="179896" y="177423"/>
            <a:ext cx="8784342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５　本人・家族視点の施策の充実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63" name="テキスト 44"/>
          <p:cNvSpPr txBox="1"/>
          <p:nvPr/>
        </p:nvSpPr>
        <p:spPr>
          <a:xfrm>
            <a:off x="252000" y="771750"/>
            <a:ext cx="4104004" cy="909613"/>
          </a:xfrm>
          <a:prstGeom prst="rect">
            <a:avLst/>
          </a:prstGeom>
          <a:solidFill>
            <a:schemeClr val="bg1">
              <a:lumMod val="86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600" b="1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・米子市認知症施策を考える会（オレンジの会）</a:t>
            </a:r>
            <a:endParaRPr lang="ja-JP" altLang="en-US" sz="20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　</a:t>
            </a:r>
            <a:r>
              <a:rPr lang="ja-JP" altLang="en-US" sz="1400">
                <a:solidFill>
                  <a:srgbClr val="000000"/>
                </a:solidFill>
              </a:rPr>
              <a:t>の開催（年１回開催）</a:t>
            </a:r>
            <a:endParaRPr lang="ja-JP" altLang="en-US" sz="1400">
              <a:solidFill>
                <a:srgbClr val="000000"/>
              </a:solidFill>
            </a:endParaRPr>
          </a:p>
        </p:txBody>
      </p:sp>
      <p:sp>
        <p:nvSpPr>
          <p:cNvPr id="1164" name="テキスト 45"/>
          <p:cNvSpPr txBox="1"/>
          <p:nvPr/>
        </p:nvSpPr>
        <p:spPr>
          <a:xfrm>
            <a:off x="252000" y="2283750"/>
            <a:ext cx="4099186" cy="2553653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認知症施策の企画・立案・評価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において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認知症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の人やその家族の視点を取り入れる仕組みが不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足している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認知症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施策の企画・立案・評価は主に策定委員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会で行っているところであるが、施策の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重要度、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その性質等からみて、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オレンジの会を活用し、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重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点的に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協議することが望ましい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上記に関連し、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オレンジの会で提案のあった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テーマについて策定委員会で協議するなど、協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議会間の連携を強化することが望ましい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65" name="テキスト 47"/>
          <p:cNvSpPr txBox="1"/>
          <p:nvPr/>
        </p:nvSpPr>
        <p:spPr>
          <a:xfrm>
            <a:off x="254407" y="1851750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66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67" name="テキスト 87"/>
          <p:cNvSpPr txBox="1"/>
          <p:nvPr/>
        </p:nvSpPr>
        <p:spPr>
          <a:xfrm>
            <a:off x="4860000" y="771750"/>
            <a:ext cx="4099186" cy="2584430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・オレンジの会の機能強化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認知症施策の企画・立案・評価機能の強化</a:t>
            </a:r>
            <a:endParaRPr lang="ja-JP" altLang="en-US" sz="1100">
              <a:solidFill>
                <a:schemeClr val="accent2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➡オレンジの会の目的・方向性の整理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開催方法及び開催時期、会議体制の見直し等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本人</a:t>
            </a:r>
            <a:r>
              <a:rPr lang="ja-JP" altLang="en-US" sz="1200">
                <a:solidFill>
                  <a:schemeClr val="tx1"/>
                </a:solidFill>
              </a:rPr>
              <a:t>・</a:t>
            </a:r>
            <a:r>
              <a:rPr lang="ja-JP" altLang="en-US" sz="1200">
                <a:solidFill>
                  <a:schemeClr val="tx1"/>
                </a:solidFill>
              </a:rPr>
              <a:t>家族視点の重視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・地域ケア会議の充実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chemeClr val="tx1"/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ともに認知症について考えるまちづくり</a:t>
            </a:r>
            <a:endParaRPr lang="ja-JP" altLang="en-US" sz="14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➡「認知症」に関する地域ケア会議の定期開催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初期集中</a:t>
            </a:r>
            <a:r>
              <a:rPr lang="ja-JP" altLang="en-US" sz="1200">
                <a:solidFill>
                  <a:schemeClr val="tx1"/>
                </a:solidFill>
              </a:rPr>
              <a:t>支援</a:t>
            </a:r>
            <a:r>
              <a:rPr lang="ja-JP" altLang="en-US" sz="1200">
                <a:solidFill>
                  <a:schemeClr val="tx1"/>
                </a:solidFill>
              </a:rPr>
              <a:t>チームの個別事例との連動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68" name="テキスト 74"/>
          <p:cNvSpPr txBox="1"/>
          <p:nvPr/>
        </p:nvSpPr>
        <p:spPr>
          <a:xfrm>
            <a:off x="8033903" y="555750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6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71" name="テキスト 18"/>
          <p:cNvSpPr txBox="1"/>
          <p:nvPr/>
        </p:nvSpPr>
        <p:spPr>
          <a:xfrm>
            <a:off x="180128" y="177423"/>
            <a:ext cx="5256014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800" b="1">
                <a:solidFill>
                  <a:srgbClr val="FF8000"/>
                </a:solidFill>
              </a:rPr>
              <a:t>６　若年性認知症の人への支援</a:t>
            </a:r>
            <a:endParaRPr lang="ja-JP" altLang="en-US" b="1">
              <a:solidFill>
                <a:srgbClr val="FF8000"/>
              </a:solidFill>
            </a:endParaRPr>
          </a:p>
        </p:txBody>
      </p:sp>
      <p:sp>
        <p:nvSpPr>
          <p:cNvPr id="1172" name="テキスト 44"/>
          <p:cNvSpPr txBox="1"/>
          <p:nvPr/>
        </p:nvSpPr>
        <p:spPr>
          <a:xfrm>
            <a:off x="252000" y="771750"/>
            <a:ext cx="4104004" cy="1340500"/>
          </a:xfrm>
          <a:prstGeom prst="rect">
            <a:avLst/>
          </a:prstGeom>
          <a:solidFill>
            <a:schemeClr val="bg1">
              <a:lumMod val="86000"/>
            </a:schemeClr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>
                    <a:lumMod val="50000"/>
                  </a:schemeClr>
                </a:solidFill>
              </a:rPr>
              <a:t>第８期の主な施策・取組み</a:t>
            </a:r>
            <a:endParaRPr lang="ja-JP" altLang="en-US" sz="1600" b="1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・「サポーター養成講座」における若年性認知症</a:t>
            </a:r>
            <a:endParaRPr lang="ja-JP" altLang="en-US" sz="20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　</a:t>
            </a:r>
            <a:r>
              <a:rPr lang="ja-JP" altLang="en-US" sz="1400">
                <a:solidFill>
                  <a:srgbClr val="000000"/>
                </a:solidFill>
              </a:rPr>
              <a:t>に対する理解促進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・認知症カフェ等での相談支援</a:t>
            </a:r>
            <a:endParaRPr lang="ja-JP" altLang="en-US" sz="1400">
              <a:solidFill>
                <a:srgbClr val="000000"/>
              </a:solidFill>
            </a:endParaRPr>
          </a:p>
          <a:p>
            <a:pPr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・</a:t>
            </a:r>
            <a:r>
              <a:rPr lang="ja-JP" altLang="en-US" sz="1400">
                <a:solidFill>
                  <a:srgbClr val="000000"/>
                </a:solidFill>
              </a:rPr>
              <a:t>若年性認知症サポートセンターとの連携</a:t>
            </a:r>
            <a:endParaRPr lang="ja-JP" altLang="en-US" sz="1400">
              <a:solidFill>
                <a:srgbClr val="000000"/>
              </a:solidFill>
            </a:endParaRPr>
          </a:p>
        </p:txBody>
      </p:sp>
      <p:sp>
        <p:nvSpPr>
          <p:cNvPr id="1173" name="テキスト 45"/>
          <p:cNvSpPr txBox="1"/>
          <p:nvPr/>
        </p:nvSpPr>
        <p:spPr>
          <a:xfrm>
            <a:off x="252000" y="2545204"/>
            <a:ext cx="4099186" cy="2553653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主介護者が配偶者となる場合が多く、本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人や配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偶者の親等の介護と重なって複数介護になる、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就労や生活費、子どもの教育費等の経済的な問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題を抱える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等の特徴がある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初期症状が認知症特有のものではなく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診断しに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くい、また、本人や周囲の人が何らかの異常に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は気付くが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受診が遅れることが多い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endParaRPr lang="ja-JP" altLang="en-US" sz="10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・</a:t>
            </a:r>
            <a:r>
              <a:rPr lang="ja-JP" altLang="en-US" sz="1400" b="1">
                <a:solidFill>
                  <a:schemeClr val="bg1">
                    <a:lumMod val="50000"/>
                  </a:schemeClr>
                </a:solidFill>
              </a:rPr>
              <a:t>早期対応に繋がらず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、家族の会や支援機関に繋　</a:t>
            </a:r>
            <a:endParaRPr lang="ja-JP" altLang="en-US" sz="140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>
                <a:solidFill>
                  <a:schemeClr val="bg1">
                    <a:lumMod val="50000"/>
                  </a:schemeClr>
                </a:solidFill>
              </a:rPr>
              <a:t>がる段階では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既に就労先を退職している場合が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defRPr lang="ja-JP" altLang="en-US"/>
            </a:pPr>
            <a:r>
              <a:rPr lang="ja-JP" altLang="en-US" sz="1400" b="1" u="none">
                <a:solidFill>
                  <a:schemeClr val="bg1">
                    <a:lumMod val="50000"/>
                  </a:schemeClr>
                </a:solidFill>
              </a:rPr>
              <a:t>　</a:t>
            </a:r>
            <a:r>
              <a:rPr lang="ja-JP" altLang="en-US" sz="1400" b="1" u="sng">
                <a:solidFill>
                  <a:schemeClr val="bg1">
                    <a:lumMod val="50000"/>
                  </a:schemeClr>
                </a:solidFill>
              </a:rPr>
              <a:t>多い</a:t>
            </a:r>
            <a:endParaRPr lang="ja-JP" altLang="en-US" sz="1400" b="1" u="sng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74" name="テキスト 47"/>
          <p:cNvSpPr txBox="1"/>
          <p:nvPr/>
        </p:nvSpPr>
        <p:spPr>
          <a:xfrm>
            <a:off x="254407" y="2211750"/>
            <a:ext cx="4099186" cy="337661"/>
          </a:xfrm>
          <a:prstGeom prst="rect">
            <a:avLst/>
          </a:prstGeom>
          <a:solidFill>
            <a:srgbClr val="FFE69A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000000"/>
                </a:solidFill>
              </a:rPr>
              <a:t>現状・課題</a:t>
            </a:r>
            <a:endParaRPr lang="ja-JP" altLang="en-US" sz="2000" b="1">
              <a:solidFill>
                <a:srgbClr val="000000"/>
              </a:solidFill>
            </a:endParaRPr>
          </a:p>
        </p:txBody>
      </p:sp>
      <p:sp>
        <p:nvSpPr>
          <p:cNvPr id="1175" name="図形 49"/>
          <p:cNvSpPr/>
          <p:nvPr/>
        </p:nvSpPr>
        <p:spPr>
          <a:xfrm>
            <a:off x="4428000" y="2283750"/>
            <a:ext cx="365467" cy="956592"/>
          </a:xfrm>
          <a:prstGeom prst="rightArrow">
            <a:avLst/>
          </a:prstGeom>
          <a:solidFill>
            <a:srgbClr val="FF8000"/>
          </a:solidFill>
          <a:ln w="12700" cap="flat" cmpd="sng" algn="ctr">
            <a:solidFill>
              <a:srgbClr val="FF800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6" name="テキスト 86"/>
          <p:cNvSpPr txBox="1"/>
          <p:nvPr/>
        </p:nvSpPr>
        <p:spPr>
          <a:xfrm>
            <a:off x="4864814" y="771750"/>
            <a:ext cx="4099186" cy="4015591"/>
          </a:xfrm>
          <a:prstGeom prst="rect">
            <a:avLst/>
          </a:prstGeom>
          <a:solidFill>
            <a:srgbClr val="FFFFBE"/>
          </a:solidFill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rgbClr val="FF4200"/>
                </a:solidFill>
              </a:rPr>
              <a:t>第９期の主な施策・取組み（案）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・就労支援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相談支援機関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と就労支援機関等の連携・就労支援機関に対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する理解啓発の促進</a:t>
            </a:r>
            <a:endParaRPr lang="ja-JP" altLang="en-US" sz="11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➡機関間の情報提供体制の整備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➡若年性認知症の人が</a:t>
            </a:r>
            <a:r>
              <a:rPr lang="ja-JP" altLang="en-US" sz="1200">
                <a:solidFill>
                  <a:schemeClr val="tx1"/>
                </a:solidFill>
              </a:rPr>
              <a:t>ハローワークによる支援等</a:t>
            </a:r>
            <a:r>
              <a:rPr lang="ja-JP" altLang="en-US" sz="1200">
                <a:solidFill>
                  <a:schemeClr val="tx1"/>
                </a:solidFill>
              </a:rPr>
              <a:t>が利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用</a:t>
            </a:r>
            <a:r>
              <a:rPr lang="ja-JP" altLang="en-US" sz="1200">
                <a:solidFill>
                  <a:schemeClr val="tx1"/>
                </a:solidFill>
              </a:rPr>
              <a:t>可能であることの周</a:t>
            </a:r>
            <a:r>
              <a:rPr lang="ja-JP" altLang="en-US" sz="1200">
                <a:solidFill>
                  <a:schemeClr val="tx1"/>
                </a:solidFill>
              </a:rPr>
              <a:t>知等</a:t>
            </a:r>
            <a:endParaRPr lang="ja-JP" altLang="en-US" sz="1100">
              <a:solidFill>
                <a:schemeClr val="accent2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障害福祉サービス事業所（就労系）に対し、認知症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に関する知識や対応法に関する研修の案内、出前講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座等を実施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・企業向けセミナー等の実施</a:t>
            </a:r>
            <a:r>
              <a:rPr lang="ja-JP" altLang="en-US" sz="1400" b="1">
                <a:solidFill>
                  <a:srgbClr val="FF4200"/>
                </a:solidFill>
              </a:rPr>
              <a:t>★</a:t>
            </a:r>
            <a:endParaRPr lang="ja-JP" altLang="en-US" sz="1600" b="1">
              <a:solidFill>
                <a:srgbClr val="FF4200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働き続けることができる環境づくり</a:t>
            </a:r>
            <a:endParaRPr lang="ja-JP" altLang="en-US" sz="1600">
              <a:solidFill>
                <a:schemeClr val="accent2">
                  <a:lumMod val="75000"/>
                </a:schemeClr>
              </a:solidFill>
            </a:endParaRPr>
          </a:p>
          <a:p>
            <a:pPr algn="dist"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100">
                <a:solidFill>
                  <a:schemeClr val="tx1"/>
                </a:solidFill>
              </a:rPr>
              <a:t>産業医や</a:t>
            </a:r>
            <a:r>
              <a:rPr lang="ja-JP" altLang="en-US" sz="1100">
                <a:solidFill>
                  <a:schemeClr val="tx1"/>
                </a:solidFill>
              </a:rPr>
              <a:t>事業主に対する認知症サポーター講座の実</a:t>
            </a:r>
            <a:r>
              <a:rPr lang="ja-JP" altLang="en-US" sz="1100">
                <a:solidFill>
                  <a:schemeClr val="tx1"/>
                </a:solidFill>
              </a:rPr>
              <a:t>施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➡企業等に対する専門相談先の周知</a:t>
            </a:r>
            <a:endParaRPr lang="ja-JP" altLang="en-US" sz="1600">
              <a:solidFill>
                <a:schemeClr val="tx1"/>
              </a:solidFill>
            </a:endParaRPr>
          </a:p>
          <a:p>
            <a:pPr>
              <a:defRPr lang="ja-JP" altLang="en-US"/>
            </a:pPr>
            <a:endParaRPr lang="ja-JP" altLang="en-US" sz="10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chemeClr val="tx1"/>
                </a:solidFill>
              </a:rPr>
              <a:t>・適切なサービス・機関へのつなぎ支援</a:t>
            </a:r>
            <a:endParaRPr lang="ja-JP" altLang="en-US" sz="1600" b="1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100">
                <a:solidFill>
                  <a:schemeClr val="accent2">
                    <a:lumMod val="75000"/>
                  </a:schemeClr>
                </a:solidFill>
              </a:rPr>
              <a:t>「気持ち」面の支援・フォローの充実</a:t>
            </a:r>
            <a:endParaRPr lang="ja-JP" altLang="en-US" sz="160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</a:t>
            </a:r>
            <a:r>
              <a:rPr lang="ja-JP" altLang="en-US" sz="1200">
                <a:solidFill>
                  <a:schemeClr val="tx1"/>
                </a:solidFill>
              </a:rPr>
              <a:t>認知症地域支援推進員</a:t>
            </a:r>
            <a:r>
              <a:rPr lang="ja-JP" altLang="en-US" sz="1200">
                <a:solidFill>
                  <a:schemeClr val="tx1"/>
                </a:solidFill>
              </a:rPr>
              <a:t>による訪問・個別支援</a:t>
            </a:r>
            <a:endParaRPr lang="ja-JP" altLang="en-US" sz="1200">
              <a:solidFill>
                <a:schemeClr val="tx1"/>
              </a:solidFill>
            </a:endParaRPr>
          </a:p>
          <a:p>
            <a:pPr>
              <a:defRPr lang="ja-JP" altLang="en-US"/>
            </a:pPr>
            <a:r>
              <a:rPr lang="ja-JP" altLang="en-US" sz="1200">
                <a:solidFill>
                  <a:schemeClr val="tx1"/>
                </a:solidFill>
              </a:rPr>
              <a:t>　</a:t>
            </a:r>
            <a:r>
              <a:rPr lang="ja-JP" altLang="en-US" sz="1200">
                <a:solidFill>
                  <a:schemeClr val="tx1"/>
                </a:solidFill>
              </a:rPr>
              <a:t>➡「居場所」又はサービス等へのつなぎ支援</a:t>
            </a:r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77" name="テキスト 78"/>
          <p:cNvSpPr txBox="1"/>
          <p:nvPr/>
        </p:nvSpPr>
        <p:spPr>
          <a:xfrm>
            <a:off x="8033903" y="555750"/>
            <a:ext cx="1218097" cy="253023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050" b="1">
                <a:solidFill>
                  <a:srgbClr val="FF0000"/>
                </a:solidFill>
              </a:rPr>
              <a:t>★</a:t>
            </a:r>
            <a:r>
              <a:rPr lang="ja-JP" altLang="en-US" sz="1050" b="1"/>
              <a:t>＝重点項目</a:t>
            </a:r>
            <a:endParaRPr lang="ja-JP" altLang="en-US" b="1"/>
          </a:p>
        </p:txBody>
      </p:sp>
      <p:sp>
        <p:nvSpPr>
          <p:cNvPr id="117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米子市</Company>
  <AppVersion>4.1.7</AppVersion>
  <PresentationFormat>ユーザー設定</PresentationFormat>
  <Slides>11</Slides>
  <Notes>2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飯田 麻友</dc:creator>
  <cp:lastModifiedBy>飯田 麻友</cp:lastModifiedBy>
  <dcterms:created xsi:type="dcterms:W3CDTF">2023-05-09T12:27:35Z</dcterms:created>
  <dcterms:modified xsi:type="dcterms:W3CDTF">2023-05-16T10:57:56Z</dcterms:modified>
  <cp:revision>76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