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2"/>
  </p:sldMasterIdLst>
  <p:notesMasterIdLst>
    <p:notesMasterId r:id="rId3"/>
  </p:notesMasterIdLst>
  <p:sldIdLst>
    <p:sldId id="256" r:id="rId4"/>
    <p:sldId id="270" r:id="rId5"/>
    <p:sldId id="257" r:id="rId6"/>
    <p:sldId id="258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47"/>
    <p:restoredTop sz="94660"/>
  </p:normalViewPr>
  <p:slideViewPr>
    <p:cSldViewPr>
      <p:cViewPr varScale="1">
        <p:scale>
          <a:sx n="95" d="100"/>
          <a:sy n="95" d="100"/>
        </p:scale>
        <p:origin x="-864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slide" Target="slides/slide9.xml" /><Relationship Id="rId13" Type="http://schemas.openxmlformats.org/officeDocument/2006/relationships/slide" Target="slides/slide10.xml" /><Relationship Id="rId14" Type="http://schemas.openxmlformats.org/officeDocument/2006/relationships/slide" Target="slides/slide11.xml" /><Relationship Id="rId15" Type="http://schemas.openxmlformats.org/officeDocument/2006/relationships/presProps" Target="presProps.xml" /><Relationship Id="rId16" Type="http://schemas.openxmlformats.org/officeDocument/2006/relationships/viewProps" Target="viewProps.xml" /><Relationship Id="rId17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<?xml version="1.0" encoding="UTF-8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110" name="四角形 63"/>
          <p:cNvSpPr>
            <a:spLocks noGrp="1" noRot="1" noChangeAspect="1"/>
          </p:cNvSpPr>
          <p:nvPr>
            <p:ph type="sldImg" idx="2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111" name="四角形 64"/>
          <p:cNvSpPr>
            <a:spLocks noGrp="1"/>
          </p:cNvSpPr>
          <p:nvPr>
            <p:ph type="body" sz="quarter" idx="3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112" name="四角形 65"/>
          <p:cNvSpPr>
            <a:spLocks noGrp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118" name="四角形 66"/>
          <p:cNvSpPr>
            <a:spLocks noGrp="1" noRot="1" noChangeAspect="1"/>
          </p:cNvSpPr>
          <p:nvPr>
            <p:ph type="sldImg" idx="2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119" name="四角形 67"/>
          <p:cNvSpPr>
            <a:spLocks noGrp="1"/>
          </p:cNvSpPr>
          <p:nvPr>
            <p:ph type="body" sz="quarter" idx="3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120" name="四角形 68"/>
          <p:cNvSpPr>
            <a:spLocks noGrp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457200" y="1239602"/>
            <a:ext cx="8229600" cy="1008112"/>
          </a:xfrm>
        </p:spPr>
        <p:txBody>
          <a:bodyPr/>
          <a:lstStyle>
            <a:lvl1pPr>
              <a:defRPr b="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457200" y="2319722"/>
            <a:ext cx="8229600" cy="172819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C8EA9-ECE0-43F4-A0DA-CA1C5BCE4F51}" type="datetime1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302610"/>
            <a:ext cx="8229600" cy="3177352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6E1C0-3DA7-4C96-8E2E-F333FF35EB5B}" type="datetime1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27398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27398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8FDB-5CCE-4009-970D-FD66206C2BC4}" type="datetime1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302610"/>
            <a:ext cx="8229600" cy="3211004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B0DEA61-8543-433E-8904-C62201845AD2}" type="datetime1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457200" y="2211710"/>
            <a:ext cx="8229600" cy="792088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888562"/>
            <a:ext cx="8229600" cy="1323148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1F04D-DEB4-44CF-BD7B-881164BFEA06}" type="datetime1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302611"/>
            <a:ext cx="3970784" cy="31773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80012" y="1302611"/>
            <a:ext cx="4006788" cy="31773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E42CD-9751-450C-A26A-3E9395F83D20}" type="datetime1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3970784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3970784" cy="284880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716016" y="1151335"/>
            <a:ext cx="3970784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716016" y="1631156"/>
            <a:ext cx="3970784" cy="284880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92D6D-B213-43D8-88CD-9E08F12B7AC8}" type="datetime1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96A99-4DE0-426C-8A9E-9A7EA118EE33}" type="datetime1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6F702-CE5F-4F96-AD04-80CBF8930C2B}" type="datetime1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635896" y="204789"/>
            <a:ext cx="4727438" cy="42317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275606"/>
            <a:ext cx="3008312" cy="320435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9047-C222-4911-AEB1-F655BE3ECE39}" type="datetime1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792288" y="3516855"/>
            <a:ext cx="5486400" cy="425054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159482"/>
            <a:ext cx="5486400" cy="328412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3975907"/>
            <a:ext cx="5486400" cy="5040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B2BAD-58FE-4E4F-AD8D-E676DE843F16}" type="datetime1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19772" y="4677984"/>
            <a:ext cx="4104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endParaRPr kumimoji="1" lang="ja-JP" altLang="en-US"/>
          </a:p>
        </p:txBody>
      </p:sp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313990"/>
            <a:ext cx="8229600" cy="745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302610"/>
            <a:ext cx="8229600" cy="3211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en-US" altLang="ja-JP" dirty="0" smtClean="0"/>
          </a:p>
          <a:p>
            <a:pPr lvl="5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6 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7 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8 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9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1028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4677984"/>
            <a:ext cx="188255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0955EF09-DE73-440D-B7F2-2E4C35D35BFD}" type="datetime1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768244" y="4677984"/>
            <a:ext cx="19185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tx1"/>
          </a:solidFill>
          <a:latin typeface="+mj-ea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4572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ea"/>
          <a:ea typeface="+mn-ea"/>
          <a:cs typeface="+mn-cs"/>
        </a:defRPr>
      </a:lvl1pPr>
      <a:lvl2pPr marL="9144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SzPct val="10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28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7pPr>
      <a:lvl8pPr marL="34861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8pPr>
      <a:lvl9pPr marL="39433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/Relationships>
</file>

<file path=ppt/slides/_rels/slide10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タイトル 60"/>
          <p:cNvSpPr>
            <a:spLocks noGrp="1"/>
          </p:cNvSpPr>
          <p:nvPr>
            <p:ph type="ctrTitle"/>
          </p:nvPr>
        </p:nvSpPr>
        <p:spPr>
          <a:xfrm>
            <a:off x="457201" y="1995750"/>
            <a:ext cx="8229600" cy="1008112"/>
          </a:xfrm>
        </p:spPr>
        <p:txBody>
          <a:bodyPr>
            <a:normAutofit/>
          </a:bodyPr>
          <a:lstStyle/>
          <a:p>
            <a:r>
              <a:rPr kumimoji="1" lang="ja-JP" altLang="en-US" sz="3600" b="1" dirty="0">
                <a:solidFill>
                  <a:srgbClr val="FF8000"/>
                </a:solidFill>
                <a:latin typeface="+mn-ea"/>
                <a:ea typeface="+mn-ea"/>
              </a:rPr>
              <a:t>第９期計画の認知症施策について</a:t>
            </a:r>
            <a:endParaRPr kumimoji="1" lang="ja-JP" altLang="en-US" sz="3600" b="1" dirty="0">
              <a:solidFill>
                <a:srgbClr val="FF8000"/>
              </a:solidFill>
              <a:latin typeface="+mn-ea"/>
              <a:ea typeface="+mn-ea"/>
            </a:endParaRPr>
          </a:p>
        </p:txBody>
      </p:sp>
      <p:sp>
        <p:nvSpPr>
          <p:cNvPr id="1108" name="四角形 61"/>
          <p:cNvSpPr/>
          <p:nvPr/>
        </p:nvSpPr>
        <p:spPr>
          <a:xfrm>
            <a:off x="6657357" y="270711"/>
            <a:ext cx="2033142" cy="86432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1600">
                <a:solidFill>
                  <a:srgbClr val="000000"/>
                </a:solidFill>
              </a:rPr>
              <a:t>令和５年５月24日</a:t>
            </a:r>
            <a:endParaRPr lang="ja-JP" altLang="en-US"/>
          </a:p>
          <a:p>
            <a:pPr algn="ctr">
              <a:defRPr lang="ja-JP" altLang="en-US"/>
            </a:pPr>
            <a:r>
              <a:rPr lang="ja-JP" altLang="en-US" sz="1600">
                <a:solidFill>
                  <a:srgbClr val="000000"/>
                </a:solidFill>
              </a:rPr>
              <a:t>令和５年度第１回     策定委員会</a:t>
            </a:r>
            <a:r>
              <a:rPr lang="ja-JP" altLang="en-US" sz="1600" b="0">
                <a:solidFill>
                  <a:srgbClr val="000000"/>
                </a:solidFill>
              </a:rPr>
              <a:t>資料４</a:t>
            </a:r>
            <a:endParaRPr lang="ja-JP" altLang="en-US" b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180" name="テキスト 18"/>
          <p:cNvSpPr txBox="1"/>
          <p:nvPr/>
        </p:nvSpPr>
        <p:spPr>
          <a:xfrm>
            <a:off x="180000" y="177423"/>
            <a:ext cx="7199563" cy="522327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2800" b="1">
                <a:solidFill>
                  <a:srgbClr val="FF8000"/>
                </a:solidFill>
              </a:rPr>
              <a:t>７　医療介護連携体制の強化</a:t>
            </a:r>
            <a:endParaRPr lang="ja-JP" altLang="en-US" b="1">
              <a:solidFill>
                <a:srgbClr val="FF8000"/>
              </a:solidFill>
            </a:endParaRPr>
          </a:p>
        </p:txBody>
      </p:sp>
      <p:sp>
        <p:nvSpPr>
          <p:cNvPr id="1181" name="テキスト 44"/>
          <p:cNvSpPr txBox="1"/>
          <p:nvPr/>
        </p:nvSpPr>
        <p:spPr>
          <a:xfrm>
            <a:off x="252000" y="771750"/>
            <a:ext cx="4104004" cy="909613"/>
          </a:xfrm>
          <a:prstGeom prst="rect">
            <a:avLst/>
          </a:prstGeom>
          <a:solidFill>
            <a:schemeClr val="bg1">
              <a:lumMod val="86000"/>
            </a:schemeClr>
          </a:solidFill>
        </p:spPr>
        <p:txBody>
          <a:bodyPr wrap="square">
            <a:spAutoFit/>
          </a:bodyPr>
          <a:p>
            <a:pPr algn="ctr">
              <a:defRPr lang="ja-JP" altLang="en-US"/>
            </a:pPr>
            <a:r>
              <a:rPr lang="ja-JP" altLang="en-US" sz="1600" b="1">
                <a:solidFill>
                  <a:schemeClr val="bg1">
                    <a:lumMod val="50000"/>
                  </a:schemeClr>
                </a:solidFill>
              </a:rPr>
              <a:t>第８期の主な施策・取組み</a:t>
            </a:r>
            <a:endParaRPr lang="ja-JP" altLang="en-US" sz="1600" b="1">
              <a:solidFill>
                <a:schemeClr val="bg1">
                  <a:lumMod val="50000"/>
                </a:schemeClr>
              </a:solidFill>
            </a:endParaRPr>
          </a:p>
          <a:p>
            <a:pPr algn="ctr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defRPr lang="ja-JP" altLang="en-US"/>
            </a:pPr>
            <a:endParaRPr lang="ja-JP" altLang="en-US" sz="1600">
              <a:solidFill>
                <a:srgbClr val="000000"/>
              </a:solidFill>
            </a:endParaRPr>
          </a:p>
          <a:p>
            <a:pPr>
              <a:defRPr lang="ja-JP" altLang="en-US"/>
            </a:pPr>
            <a:r>
              <a:rPr lang="ja-JP" altLang="en-US" sz="1400">
                <a:solidFill>
                  <a:srgbClr val="000000"/>
                </a:solidFill>
              </a:rPr>
              <a:t>・認知症初期集中支援チームの設置</a:t>
            </a:r>
            <a:endParaRPr lang="ja-JP" altLang="en-US" sz="2000">
              <a:solidFill>
                <a:srgbClr val="000000"/>
              </a:solidFill>
            </a:endParaRPr>
          </a:p>
          <a:p>
            <a:pPr>
              <a:defRPr lang="ja-JP" altLang="en-US"/>
            </a:pPr>
            <a:r>
              <a:rPr lang="ja-JP" altLang="en-US" sz="1400">
                <a:solidFill>
                  <a:srgbClr val="000000"/>
                </a:solidFill>
              </a:rPr>
              <a:t>・</a:t>
            </a:r>
            <a:r>
              <a:rPr lang="ja-JP" altLang="en-US" sz="1400">
                <a:solidFill>
                  <a:srgbClr val="000000"/>
                </a:solidFill>
              </a:rPr>
              <a:t>認知症地域支援推進員の配置</a:t>
            </a:r>
            <a:endParaRPr lang="ja-JP" altLang="en-US" sz="1400">
              <a:solidFill>
                <a:srgbClr val="000000"/>
              </a:solidFill>
            </a:endParaRPr>
          </a:p>
        </p:txBody>
      </p:sp>
      <p:sp>
        <p:nvSpPr>
          <p:cNvPr id="1182" name="テキスト 45"/>
          <p:cNvSpPr txBox="1"/>
          <p:nvPr/>
        </p:nvSpPr>
        <p:spPr>
          <a:xfrm>
            <a:off x="252000" y="2248428"/>
            <a:ext cx="4099186" cy="1907322"/>
          </a:xfrm>
          <a:prstGeom prst="rect">
            <a:avLst/>
          </a:prstGeom>
        </p:spPr>
        <p:txBody>
          <a:bodyPr wrap="square">
            <a:spAutoFit/>
          </a:bodyPr>
          <a:p>
            <a:pPr algn="l">
              <a:defRPr lang="ja-JP" altLang="en-US"/>
            </a:pP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・</a:t>
            </a: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かかりつけ医等と介護支援専門員等を中心とし</a:t>
            </a:r>
            <a:endParaRPr lang="ja-JP" altLang="en-US" sz="1400">
              <a:solidFill>
                <a:schemeClr val="bg1">
                  <a:lumMod val="50000"/>
                </a:schemeClr>
              </a:solidFill>
            </a:endParaRPr>
          </a:p>
          <a:p>
            <a:pPr algn="l">
              <a:defRPr lang="ja-JP" altLang="en-US"/>
            </a:pP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　て、医療・介護関係者が顔の見える関係を構築</a:t>
            </a:r>
            <a:endParaRPr lang="ja-JP" altLang="en-US" sz="1400">
              <a:solidFill>
                <a:schemeClr val="bg1">
                  <a:lumMod val="50000"/>
                </a:schemeClr>
              </a:solidFill>
            </a:endParaRPr>
          </a:p>
          <a:p>
            <a:pPr algn="l">
              <a:defRPr lang="ja-JP" altLang="en-US"/>
            </a:pP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　</a:t>
            </a: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することが重要であるが、これらについては、</a:t>
            </a:r>
            <a:endParaRPr lang="ja-JP" altLang="en-US" sz="1400">
              <a:solidFill>
                <a:schemeClr val="bg1">
                  <a:lumMod val="50000"/>
                </a:schemeClr>
              </a:solidFill>
            </a:endParaRPr>
          </a:p>
          <a:p>
            <a:pPr algn="l">
              <a:defRPr lang="ja-JP" altLang="en-US"/>
            </a:pP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　</a:t>
            </a:r>
            <a:r>
              <a:rPr lang="ja-JP" altLang="en-US" sz="1400" b="1" u="sng">
                <a:solidFill>
                  <a:schemeClr val="bg1">
                    <a:lumMod val="50000"/>
                  </a:schemeClr>
                </a:solidFill>
              </a:rPr>
              <a:t>実態として個別の対応となっている場合がある</a:t>
            </a:r>
            <a:endParaRPr lang="ja-JP" altLang="en-US" sz="1400" b="1" u="sng">
              <a:solidFill>
                <a:schemeClr val="bg1">
                  <a:lumMod val="50000"/>
                </a:schemeClr>
              </a:solidFill>
            </a:endParaRPr>
          </a:p>
          <a:p>
            <a:pPr algn="l">
              <a:defRPr lang="ja-JP" altLang="en-US"/>
            </a:pPr>
            <a:endParaRPr lang="ja-JP" altLang="en-US" sz="1000">
              <a:solidFill>
                <a:schemeClr val="bg1">
                  <a:lumMod val="50000"/>
                </a:schemeClr>
              </a:solidFill>
            </a:endParaRPr>
          </a:p>
          <a:p>
            <a:pPr algn="l">
              <a:defRPr lang="ja-JP" altLang="en-US"/>
            </a:pP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・実態や現状の課題を踏まえた、</a:t>
            </a:r>
            <a:r>
              <a:rPr lang="ja-JP" altLang="en-US" sz="1400" b="1" u="sng">
                <a:solidFill>
                  <a:schemeClr val="bg1">
                    <a:lumMod val="50000"/>
                  </a:schemeClr>
                </a:solidFill>
              </a:rPr>
              <a:t>適切な「</a:t>
            </a:r>
            <a:r>
              <a:rPr lang="ja-JP" altLang="en-US" sz="1400" b="1" u="sng">
                <a:solidFill>
                  <a:schemeClr val="bg1">
                    <a:lumMod val="50000"/>
                  </a:schemeClr>
                </a:solidFill>
              </a:rPr>
              <a:t>サービ</a:t>
            </a:r>
            <a:endParaRPr lang="ja-JP" altLang="en-US" sz="1400" b="1" u="sng">
              <a:solidFill>
                <a:schemeClr val="bg1">
                  <a:lumMod val="50000"/>
                </a:schemeClr>
              </a:solidFill>
            </a:endParaRPr>
          </a:p>
          <a:p>
            <a:pPr algn="l">
              <a:defRPr lang="ja-JP" altLang="en-US"/>
            </a:pPr>
            <a:r>
              <a:rPr lang="ja-JP" altLang="en-US" sz="1400" b="1" u="none">
                <a:solidFill>
                  <a:schemeClr val="bg1">
                    <a:lumMod val="50000"/>
                  </a:schemeClr>
                </a:solidFill>
              </a:rPr>
              <a:t>　</a:t>
            </a:r>
            <a:r>
              <a:rPr lang="ja-JP" altLang="en-US" sz="1400" b="1" u="sng">
                <a:solidFill>
                  <a:schemeClr val="bg1">
                    <a:lumMod val="50000"/>
                  </a:schemeClr>
                </a:solidFill>
              </a:rPr>
              <a:t>ス提</a:t>
            </a:r>
            <a:r>
              <a:rPr lang="ja-JP" altLang="en-US" sz="1400" b="1" u="sng">
                <a:solidFill>
                  <a:schemeClr val="bg1">
                    <a:lumMod val="50000"/>
                  </a:schemeClr>
                </a:solidFill>
              </a:rPr>
              <a:t>供の流れ」の再検討が必要</a:t>
            </a:r>
            <a:endParaRPr lang="ja-JP" altLang="en-US" sz="1400" b="1" u="sng">
              <a:solidFill>
                <a:schemeClr val="bg1">
                  <a:lumMod val="50000"/>
                </a:schemeClr>
              </a:solidFill>
            </a:endParaRPr>
          </a:p>
          <a:p>
            <a:pPr algn="l">
              <a:defRPr lang="ja-JP" altLang="en-US"/>
            </a:pPr>
            <a:endParaRPr lang="ja-JP" altLang="en-US" sz="1000">
              <a:solidFill>
                <a:schemeClr val="bg1">
                  <a:lumMod val="50000"/>
                </a:schemeClr>
              </a:solidFill>
            </a:endParaRPr>
          </a:p>
          <a:p>
            <a:pPr algn="l">
              <a:defRPr lang="ja-JP" altLang="en-US"/>
            </a:pP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・「連携」の</a:t>
            </a:r>
            <a:r>
              <a:rPr lang="ja-JP" altLang="en-US" sz="1400" b="1">
                <a:solidFill>
                  <a:schemeClr val="bg1">
                    <a:lumMod val="50000"/>
                  </a:schemeClr>
                </a:solidFill>
              </a:rPr>
              <a:t>明確化</a:t>
            </a:r>
            <a:r>
              <a:rPr lang="ja-JP" altLang="en-US" sz="1400" b="0" u="none">
                <a:solidFill>
                  <a:schemeClr val="bg1">
                    <a:lumMod val="50000"/>
                  </a:schemeClr>
                </a:solidFill>
              </a:rPr>
              <a:t>が必要</a:t>
            </a:r>
            <a:endParaRPr lang="ja-JP" altLang="en-US" sz="1400" b="0" u="none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83" name="テキスト 47"/>
          <p:cNvSpPr txBox="1"/>
          <p:nvPr/>
        </p:nvSpPr>
        <p:spPr>
          <a:xfrm>
            <a:off x="252000" y="1816428"/>
            <a:ext cx="4099186" cy="337661"/>
          </a:xfrm>
          <a:prstGeom prst="rect">
            <a:avLst/>
          </a:prstGeom>
          <a:solidFill>
            <a:srgbClr val="FFE69A"/>
          </a:solidFill>
        </p:spPr>
        <p:txBody>
          <a:bodyPr wrap="square">
            <a:spAutoFit/>
          </a:bodyPr>
          <a:p>
            <a:pPr algn="ctr">
              <a:defRPr lang="ja-JP" altLang="en-US"/>
            </a:pPr>
            <a:r>
              <a:rPr lang="ja-JP" altLang="en-US" sz="1600" b="1">
                <a:solidFill>
                  <a:srgbClr val="000000"/>
                </a:solidFill>
              </a:rPr>
              <a:t>現状・課題</a:t>
            </a:r>
            <a:endParaRPr lang="ja-JP" altLang="en-US" sz="2000" b="1">
              <a:solidFill>
                <a:srgbClr val="000000"/>
              </a:solidFill>
            </a:endParaRPr>
          </a:p>
        </p:txBody>
      </p:sp>
      <p:sp>
        <p:nvSpPr>
          <p:cNvPr id="1184" name="図形 49"/>
          <p:cNvSpPr/>
          <p:nvPr/>
        </p:nvSpPr>
        <p:spPr>
          <a:xfrm>
            <a:off x="4428000" y="2283750"/>
            <a:ext cx="365467" cy="956592"/>
          </a:xfrm>
          <a:prstGeom prst="rightArrow">
            <a:avLst/>
          </a:prstGeom>
          <a:solidFill>
            <a:srgbClr val="FF8000"/>
          </a:solidFill>
          <a:ln w="12700" cap="flat" cmpd="sng" algn="ctr">
            <a:solidFill>
              <a:srgbClr val="FF8000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85" name="テキスト 85"/>
          <p:cNvSpPr txBox="1"/>
          <p:nvPr/>
        </p:nvSpPr>
        <p:spPr>
          <a:xfrm>
            <a:off x="4864814" y="790321"/>
            <a:ext cx="4099186" cy="3353872"/>
          </a:xfrm>
          <a:prstGeom prst="rect">
            <a:avLst/>
          </a:prstGeom>
          <a:solidFill>
            <a:srgbClr val="FFFFBE"/>
          </a:solidFill>
        </p:spPr>
        <p:txBody>
          <a:bodyPr wrap="square">
            <a:spAutoFit/>
          </a:bodyPr>
          <a:p>
            <a:pPr algn="ctr">
              <a:defRPr lang="ja-JP" altLang="en-US"/>
            </a:pPr>
            <a:r>
              <a:rPr lang="ja-JP" altLang="en-US" sz="1600" b="1">
                <a:solidFill>
                  <a:srgbClr val="FF4200"/>
                </a:solidFill>
              </a:rPr>
              <a:t>第９期の主な施策・取組み（案）</a:t>
            </a:r>
            <a:endParaRPr lang="ja-JP" altLang="en-US" sz="1600" b="1">
              <a:solidFill>
                <a:srgbClr val="FF4200"/>
              </a:solidFill>
            </a:endParaRPr>
          </a:p>
          <a:p>
            <a:pPr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 lang="ja-JP" altLang="en-US"/>
            </a:pPr>
            <a:endParaRPr lang="ja-JP" altLang="en-US" sz="1600">
              <a:solidFill>
                <a:schemeClr val="tx1"/>
              </a:solidFill>
            </a:endParaRPr>
          </a:p>
          <a:p>
            <a:pPr>
              <a:defRPr lang="ja-JP" altLang="en-US"/>
            </a:pPr>
            <a:r>
              <a:rPr lang="ja-JP" altLang="en-US" sz="1400" b="1">
                <a:solidFill>
                  <a:schemeClr val="tx1"/>
                </a:solidFill>
              </a:rPr>
              <a:t>・</a:t>
            </a:r>
            <a:r>
              <a:rPr lang="ja-JP" altLang="en-US" sz="1400" b="1">
                <a:solidFill>
                  <a:schemeClr val="tx1"/>
                </a:solidFill>
              </a:rPr>
              <a:t>初期集中支援体制の強化</a:t>
            </a:r>
            <a:r>
              <a:rPr lang="ja-JP" altLang="en-US" sz="1400" b="1">
                <a:solidFill>
                  <a:srgbClr val="FF4200"/>
                </a:solidFill>
              </a:rPr>
              <a:t>★</a:t>
            </a:r>
            <a:endParaRPr lang="ja-JP" altLang="en-US" sz="1600" b="1">
              <a:solidFill>
                <a:srgbClr val="FF4200"/>
              </a:solidFill>
            </a:endParaRPr>
          </a:p>
          <a:p>
            <a:pPr>
              <a:defRPr lang="ja-JP" altLang="en-US"/>
            </a:pPr>
            <a:r>
              <a:rPr lang="ja-JP" altLang="en-US" sz="1200">
                <a:solidFill>
                  <a:schemeClr val="accent2">
                    <a:lumMod val="75000"/>
                  </a:schemeClr>
                </a:solidFill>
              </a:rPr>
              <a:t>　「</a:t>
            </a:r>
            <a:r>
              <a:rPr lang="ja-JP" altLang="en-US" sz="1100">
                <a:solidFill>
                  <a:schemeClr val="accent2">
                    <a:lumMod val="75000"/>
                  </a:schemeClr>
                </a:solidFill>
              </a:rPr>
              <a:t>医療」と「介護」の情報共有機能の強化</a:t>
            </a:r>
            <a:endParaRPr lang="ja-JP" altLang="en-US" sz="1100">
              <a:solidFill>
                <a:schemeClr val="accent2">
                  <a:lumMod val="75000"/>
                </a:schemeClr>
              </a:solidFill>
            </a:endParaRPr>
          </a:p>
          <a:p>
            <a:pPr>
              <a:defRPr lang="ja-JP" altLang="en-US"/>
            </a:pPr>
            <a:r>
              <a:rPr lang="ja-JP" altLang="en-US" sz="1200">
                <a:solidFill>
                  <a:schemeClr val="tx1"/>
                </a:solidFill>
              </a:rPr>
              <a:t>　</a:t>
            </a:r>
            <a:r>
              <a:rPr lang="ja-JP" altLang="en-US" sz="1200">
                <a:solidFill>
                  <a:schemeClr val="tx1"/>
                </a:solidFill>
              </a:rPr>
              <a:t>➡ケースのモニタリング・支援経過の情報共有</a:t>
            </a:r>
            <a:endParaRPr lang="ja-JP" altLang="en-US" sz="1600">
              <a:solidFill>
                <a:schemeClr val="tx1"/>
              </a:solidFill>
            </a:endParaRPr>
          </a:p>
          <a:p>
            <a:pPr>
              <a:defRPr lang="ja-JP" altLang="en-US"/>
            </a:pPr>
            <a:endParaRPr lang="ja-JP" altLang="en-US" sz="1000">
              <a:solidFill>
                <a:schemeClr val="tx1"/>
              </a:solidFill>
            </a:endParaRPr>
          </a:p>
          <a:p>
            <a:pPr>
              <a:defRPr lang="ja-JP" altLang="en-US"/>
            </a:pPr>
            <a:r>
              <a:rPr lang="ja-JP" altLang="en-US" sz="1400" b="1">
                <a:solidFill>
                  <a:schemeClr val="tx1"/>
                </a:solidFill>
              </a:rPr>
              <a:t>・</a:t>
            </a:r>
            <a:r>
              <a:rPr lang="ja-JP" altLang="en-US" sz="1400" b="1">
                <a:solidFill>
                  <a:schemeClr val="tx1"/>
                </a:solidFill>
              </a:rPr>
              <a:t>認知症地域支援推進員の配置</a:t>
            </a:r>
            <a:endParaRPr lang="ja-JP" altLang="en-US" sz="1600" b="1">
              <a:solidFill>
                <a:schemeClr val="tx1"/>
              </a:solidFill>
            </a:endParaRPr>
          </a:p>
          <a:p>
            <a:pPr>
              <a:defRPr lang="ja-JP" altLang="en-US"/>
            </a:pPr>
            <a:r>
              <a:rPr lang="ja-JP" altLang="en-US" sz="1200">
                <a:solidFill>
                  <a:schemeClr val="accent2">
                    <a:lumMod val="75000"/>
                  </a:schemeClr>
                </a:solidFill>
              </a:rPr>
              <a:t>　</a:t>
            </a:r>
            <a:r>
              <a:rPr lang="ja-JP" altLang="en-US" sz="1100">
                <a:solidFill>
                  <a:schemeClr val="accent2">
                    <a:lumMod val="75000"/>
                  </a:schemeClr>
                </a:solidFill>
              </a:rPr>
              <a:t>医療・介護</a:t>
            </a:r>
            <a:r>
              <a:rPr lang="ja-JP" altLang="en-US" sz="1100">
                <a:solidFill>
                  <a:schemeClr val="accent2">
                    <a:lumMod val="75000"/>
                  </a:schemeClr>
                </a:solidFill>
              </a:rPr>
              <a:t>等が有機的に連携したネットワークの形成</a:t>
            </a:r>
            <a:endParaRPr lang="ja-JP" altLang="en-US" sz="1600">
              <a:solidFill>
                <a:schemeClr val="accent2">
                  <a:lumMod val="75000"/>
                </a:schemeClr>
              </a:solidFill>
            </a:endParaRPr>
          </a:p>
          <a:p>
            <a:pPr>
              <a:defRPr lang="ja-JP" altLang="en-US"/>
            </a:pPr>
            <a:r>
              <a:rPr lang="ja-JP" altLang="en-US" sz="1200">
                <a:solidFill>
                  <a:schemeClr val="tx1"/>
                </a:solidFill>
              </a:rPr>
              <a:t>　</a:t>
            </a:r>
            <a:r>
              <a:rPr lang="ja-JP" altLang="en-US" sz="1200">
                <a:solidFill>
                  <a:schemeClr val="tx1"/>
                </a:solidFill>
              </a:rPr>
              <a:t>➡</a:t>
            </a:r>
            <a:r>
              <a:rPr lang="ja-JP" altLang="en-US" sz="1200">
                <a:solidFill>
                  <a:schemeClr val="tx1"/>
                </a:solidFill>
              </a:rPr>
              <a:t>認知症疾患医療センター等医療機関や介護サー</a:t>
            </a:r>
            <a:r>
              <a:rPr lang="ja-JP" altLang="en-US" sz="1200">
                <a:solidFill>
                  <a:schemeClr val="tx1"/>
                </a:solidFill>
              </a:rPr>
              <a:t>ビス</a:t>
            </a:r>
            <a:endParaRPr lang="ja-JP" altLang="en-US"/>
          </a:p>
          <a:p>
            <a:pPr>
              <a:defRPr lang="ja-JP" altLang="en-US"/>
            </a:pPr>
            <a:r>
              <a:rPr lang="ja-JP" altLang="en-US" sz="1200">
                <a:solidFill>
                  <a:schemeClr val="tx1"/>
                </a:solidFill>
              </a:rPr>
              <a:t>　　</a:t>
            </a:r>
            <a:r>
              <a:rPr lang="ja-JP" altLang="en-US" sz="1200">
                <a:solidFill>
                  <a:schemeClr val="tx1"/>
                </a:solidFill>
              </a:rPr>
              <a:t>及び地域包括支援センター等地域の支援機関間の連</a:t>
            </a:r>
            <a:endParaRPr lang="ja-JP" altLang="en-US" sz="1200">
              <a:solidFill>
                <a:schemeClr val="tx1"/>
              </a:solidFill>
            </a:endParaRPr>
          </a:p>
          <a:p>
            <a:pPr>
              <a:defRPr lang="ja-JP" altLang="en-US"/>
            </a:pPr>
            <a:r>
              <a:rPr lang="ja-JP" altLang="en-US" sz="1200">
                <a:solidFill>
                  <a:schemeClr val="tx1"/>
                </a:solidFill>
              </a:rPr>
              <a:t>　</a:t>
            </a:r>
            <a:r>
              <a:rPr lang="ja-JP" altLang="en-US" sz="1200">
                <a:solidFill>
                  <a:schemeClr val="tx1"/>
                </a:solidFill>
              </a:rPr>
              <a:t>　</a:t>
            </a:r>
            <a:r>
              <a:rPr lang="ja-JP" altLang="en-US" sz="1200">
                <a:solidFill>
                  <a:schemeClr val="tx1"/>
                </a:solidFill>
              </a:rPr>
              <a:t>携</a:t>
            </a:r>
            <a:r>
              <a:rPr lang="ja-JP" altLang="en-US" sz="1200">
                <a:solidFill>
                  <a:schemeClr val="tx1"/>
                </a:solidFill>
              </a:rPr>
              <a:t>を図る</a:t>
            </a:r>
            <a:r>
              <a:rPr lang="ja-JP" altLang="en-US" sz="1200">
                <a:solidFill>
                  <a:schemeClr val="tx1"/>
                </a:solidFill>
              </a:rPr>
              <a:t>ための支援</a:t>
            </a:r>
            <a:endParaRPr lang="ja-JP" altLang="en-US" sz="1200">
              <a:solidFill>
                <a:schemeClr val="tx1"/>
              </a:solidFill>
            </a:endParaRPr>
          </a:p>
          <a:p>
            <a:pPr>
              <a:defRPr lang="ja-JP" altLang="en-US"/>
            </a:pPr>
            <a:r>
              <a:rPr lang="ja-JP" altLang="en-US" sz="1200">
                <a:solidFill>
                  <a:schemeClr val="tx1"/>
                </a:solidFill>
              </a:rPr>
              <a:t>　</a:t>
            </a:r>
            <a:r>
              <a:rPr lang="ja-JP" altLang="en-US" sz="1200">
                <a:solidFill>
                  <a:schemeClr val="tx1"/>
                </a:solidFill>
              </a:rPr>
              <a:t>➡</a:t>
            </a:r>
            <a:r>
              <a:rPr lang="ja-JP" altLang="en-US" sz="1200">
                <a:solidFill>
                  <a:schemeClr val="tx1"/>
                </a:solidFill>
              </a:rPr>
              <a:t>認知症の人やその家族を支援する相談業務等の実施</a:t>
            </a:r>
            <a:endParaRPr lang="ja-JP" altLang="en-US" sz="1200">
              <a:solidFill>
                <a:schemeClr val="tx1"/>
              </a:solidFill>
            </a:endParaRPr>
          </a:p>
          <a:p>
            <a:pPr>
              <a:defRPr lang="ja-JP" altLang="en-US"/>
            </a:pPr>
            <a:endParaRPr lang="ja-JP" altLang="en-US" sz="1200">
              <a:solidFill>
                <a:schemeClr val="tx1"/>
              </a:solidFill>
            </a:endParaRPr>
          </a:p>
          <a:p>
            <a:pPr>
              <a:defRPr lang="ja-JP" altLang="en-US"/>
            </a:pPr>
            <a:r>
              <a:rPr lang="ja-JP" altLang="en-US" sz="1400" b="1">
                <a:solidFill>
                  <a:schemeClr val="tx1"/>
                </a:solidFill>
              </a:rPr>
              <a:t>・認知症ケアパスの作成及び配布</a:t>
            </a:r>
            <a:r>
              <a:rPr lang="ja-JP" altLang="en-US" sz="1400" b="1">
                <a:solidFill>
                  <a:srgbClr val="FF4200"/>
                </a:solidFill>
              </a:rPr>
              <a:t>★</a:t>
            </a:r>
            <a:endParaRPr lang="ja-JP" altLang="en-US" sz="1200">
              <a:solidFill>
                <a:schemeClr val="tx1"/>
              </a:solidFill>
            </a:endParaRPr>
          </a:p>
          <a:p>
            <a:pPr>
              <a:defRPr lang="ja-JP" altLang="en-US"/>
            </a:pPr>
            <a:r>
              <a:rPr lang="ja-JP" altLang="en-US" sz="1400" b="1">
                <a:solidFill>
                  <a:srgbClr val="FF4200"/>
                </a:solidFill>
              </a:rPr>
              <a:t>　</a:t>
            </a:r>
            <a:r>
              <a:rPr lang="ja-JP" altLang="en-US" sz="1100" b="0">
                <a:solidFill>
                  <a:schemeClr val="accent2">
                    <a:lumMod val="75000"/>
                  </a:schemeClr>
                </a:solidFill>
              </a:rPr>
              <a:t>医療・介護等の有機的な連携の推進</a:t>
            </a:r>
            <a:endParaRPr lang="ja-JP" altLang="en-US" sz="1400" b="0">
              <a:solidFill>
                <a:schemeClr val="accent2">
                  <a:lumMod val="75000"/>
                </a:schemeClr>
              </a:solidFill>
            </a:endParaRPr>
          </a:p>
          <a:p>
            <a:pPr algn="dist">
              <a:defRPr lang="ja-JP" altLang="en-US"/>
            </a:pPr>
            <a:r>
              <a:rPr lang="ja-JP" altLang="en-US" sz="1200">
                <a:solidFill>
                  <a:schemeClr val="tx1"/>
                </a:solidFill>
              </a:rPr>
              <a:t>　➡</a:t>
            </a:r>
            <a:r>
              <a:rPr lang="ja-JP" altLang="en-US" sz="1100">
                <a:solidFill>
                  <a:schemeClr val="tx1"/>
                </a:solidFill>
              </a:rPr>
              <a:t>認知症の容態に応じた適切なサービス提供の流れの</a:t>
            </a:r>
            <a:r>
              <a:rPr lang="ja-JP" altLang="en-US" sz="1100">
                <a:solidFill>
                  <a:schemeClr val="tx1"/>
                </a:solidFill>
              </a:rPr>
              <a:t>確立</a:t>
            </a:r>
            <a:endParaRPr lang="ja-JP" altLang="en-US" sz="1200">
              <a:solidFill>
                <a:schemeClr val="tx1"/>
              </a:solidFill>
            </a:endParaRPr>
          </a:p>
          <a:p>
            <a:pPr>
              <a:defRPr lang="ja-JP" altLang="en-US"/>
            </a:pPr>
            <a:r>
              <a:rPr lang="ja-JP" altLang="en-US" sz="1200">
                <a:solidFill>
                  <a:schemeClr val="tx1"/>
                </a:solidFill>
              </a:rPr>
              <a:t>　</a:t>
            </a:r>
            <a:r>
              <a:rPr lang="ja-JP" altLang="en-US" sz="1200">
                <a:solidFill>
                  <a:schemeClr val="tx1"/>
                </a:solidFill>
              </a:rPr>
              <a:t>➡切れ目ない</a:t>
            </a:r>
            <a:r>
              <a:rPr lang="ja-JP" altLang="en-US" sz="1200">
                <a:solidFill>
                  <a:schemeClr val="tx1"/>
                </a:solidFill>
              </a:rPr>
              <a:t>サービス提供に向けた</a:t>
            </a:r>
            <a:r>
              <a:rPr lang="ja-JP" altLang="en-US" sz="1200">
                <a:solidFill>
                  <a:schemeClr val="tx1"/>
                </a:solidFill>
              </a:rPr>
              <a:t>活用推進</a:t>
            </a:r>
            <a:endParaRPr lang="ja-JP" altLang="en-US" sz="1200">
              <a:solidFill>
                <a:schemeClr val="tx1"/>
              </a:solidFill>
            </a:endParaRPr>
          </a:p>
        </p:txBody>
      </p:sp>
      <p:sp>
        <p:nvSpPr>
          <p:cNvPr id="1186" name="テキスト 82"/>
          <p:cNvSpPr txBox="1"/>
          <p:nvPr/>
        </p:nvSpPr>
        <p:spPr>
          <a:xfrm>
            <a:off x="8028000" y="555750"/>
            <a:ext cx="1218097" cy="253023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1050" b="1">
                <a:solidFill>
                  <a:srgbClr val="FF0000"/>
                </a:solidFill>
              </a:rPr>
              <a:t>★</a:t>
            </a:r>
            <a:r>
              <a:rPr lang="ja-JP" altLang="en-US" sz="1050" b="1"/>
              <a:t>＝重点項目</a:t>
            </a:r>
            <a:endParaRPr lang="ja-JP" altLang="en-US" b="1"/>
          </a:p>
        </p:txBody>
      </p:sp>
      <p:sp>
        <p:nvSpPr>
          <p:cNvPr id="118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9</a:t>
            </a:fld>
            <a:endParaRPr lang="ja-JP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189" name="テキスト 17"/>
          <p:cNvSpPr txBox="1"/>
          <p:nvPr/>
        </p:nvSpPr>
        <p:spPr>
          <a:xfrm>
            <a:off x="4864814" y="483750"/>
            <a:ext cx="4099186" cy="4446478"/>
          </a:xfrm>
          <a:prstGeom prst="rect">
            <a:avLst/>
          </a:prstGeom>
          <a:solidFill>
            <a:srgbClr val="FFFFBE"/>
          </a:solidFill>
        </p:spPr>
        <p:txBody>
          <a:bodyPr wrap="square">
            <a:spAutoFit/>
          </a:bodyPr>
          <a:p>
            <a:pPr algn="ctr">
              <a:defRPr lang="ja-JP" altLang="en-US"/>
            </a:pPr>
            <a:r>
              <a:rPr lang="ja-JP" altLang="en-US" sz="1600" b="1">
                <a:solidFill>
                  <a:srgbClr val="FF4200"/>
                </a:solidFill>
              </a:rPr>
              <a:t>第９期の主な施策・取組み（案）</a:t>
            </a:r>
            <a:endParaRPr lang="ja-JP" altLang="en-US" sz="1600" b="1">
              <a:solidFill>
                <a:srgbClr val="FF4200"/>
              </a:solidFill>
            </a:endParaRPr>
          </a:p>
          <a:p>
            <a:pPr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 lang="ja-JP" altLang="en-US"/>
            </a:pPr>
            <a:endParaRPr lang="ja-JP" altLang="en-US" sz="1600">
              <a:solidFill>
                <a:schemeClr val="tx1"/>
              </a:solidFill>
            </a:endParaRPr>
          </a:p>
          <a:p>
            <a:pPr>
              <a:defRPr lang="ja-JP" altLang="en-US"/>
            </a:pPr>
            <a:r>
              <a:rPr lang="ja-JP" altLang="en-US" sz="1400" b="1">
                <a:solidFill>
                  <a:schemeClr val="tx1"/>
                </a:solidFill>
              </a:rPr>
              <a:t>・買い物支援</a:t>
            </a:r>
            <a:r>
              <a:rPr lang="ja-JP" altLang="en-US" sz="1400" b="1">
                <a:solidFill>
                  <a:srgbClr val="FF0000"/>
                </a:solidFill>
              </a:rPr>
              <a:t>★</a:t>
            </a:r>
            <a:endParaRPr lang="ja-JP" altLang="en-US" sz="1600" b="1">
              <a:solidFill>
                <a:srgbClr val="FF0000"/>
              </a:solidFill>
            </a:endParaRPr>
          </a:p>
          <a:p>
            <a:pPr>
              <a:defRPr lang="ja-JP" altLang="en-US"/>
            </a:pPr>
            <a:r>
              <a:rPr lang="ja-JP" altLang="en-US" sz="1100">
                <a:solidFill>
                  <a:schemeClr val="accent2">
                    <a:lumMod val="75000"/>
                  </a:schemeClr>
                </a:solidFill>
              </a:rPr>
              <a:t>　安心して</a:t>
            </a:r>
            <a:r>
              <a:rPr lang="ja-JP" altLang="en-US" sz="1100">
                <a:solidFill>
                  <a:schemeClr val="accent2">
                    <a:lumMod val="75000"/>
                  </a:schemeClr>
                </a:solidFill>
              </a:rPr>
              <a:t>「買い物」ができる地域づくり</a:t>
            </a:r>
            <a:endParaRPr lang="ja-JP" altLang="en-US" sz="1100">
              <a:solidFill>
                <a:schemeClr val="accent2">
                  <a:lumMod val="75000"/>
                </a:schemeClr>
              </a:solidFill>
            </a:endParaRPr>
          </a:p>
          <a:p>
            <a:pPr>
              <a:defRPr lang="ja-JP" altLang="en-US"/>
            </a:pPr>
            <a:r>
              <a:rPr lang="ja-JP" altLang="en-US" sz="1200">
                <a:solidFill>
                  <a:schemeClr val="accent2">
                    <a:lumMod val="75000"/>
                  </a:schemeClr>
                </a:solidFill>
              </a:rPr>
              <a:t>　 </a:t>
            </a:r>
            <a:r>
              <a:rPr lang="ja-JP" altLang="en-US" sz="1200">
                <a:solidFill>
                  <a:schemeClr val="tx1"/>
                </a:solidFill>
              </a:rPr>
              <a:t>➡</a:t>
            </a:r>
            <a:r>
              <a:rPr lang="ja-JP" altLang="en-US" sz="1200">
                <a:solidFill>
                  <a:schemeClr val="tx1"/>
                </a:solidFill>
              </a:rPr>
              <a:t>ショッピングリハビリ（認知症版）の実施</a:t>
            </a:r>
            <a:endParaRPr lang="ja-JP" altLang="en-US" sz="1200">
              <a:solidFill>
                <a:schemeClr val="tx1"/>
              </a:solidFill>
            </a:endParaRPr>
          </a:p>
          <a:p>
            <a:pPr algn="dist">
              <a:defRPr lang="ja-JP" altLang="en-US"/>
            </a:pPr>
            <a:r>
              <a:rPr lang="ja-JP" altLang="en-US" sz="1400">
                <a:solidFill>
                  <a:schemeClr val="tx1"/>
                </a:solidFill>
              </a:rPr>
              <a:t>　</a:t>
            </a:r>
            <a:r>
              <a:rPr lang="ja-JP" altLang="en-US" sz="1200">
                <a:solidFill>
                  <a:schemeClr val="tx1"/>
                </a:solidFill>
              </a:rPr>
              <a:t>➡</a:t>
            </a:r>
            <a:r>
              <a:rPr lang="ja-JP" altLang="en-US" sz="1100">
                <a:solidFill>
                  <a:schemeClr val="tx1"/>
                </a:solidFill>
              </a:rPr>
              <a:t>ボランティア等を活用したスローショッピングの実施</a:t>
            </a:r>
            <a:endParaRPr lang="ja-JP" altLang="en-US" sz="1600">
              <a:solidFill>
                <a:schemeClr val="tx1"/>
              </a:solidFill>
            </a:endParaRPr>
          </a:p>
          <a:p>
            <a:pPr algn="dist">
              <a:defRPr lang="ja-JP" altLang="en-US"/>
            </a:pPr>
            <a:endParaRPr lang="ja-JP" altLang="en-US" sz="1000">
              <a:solidFill>
                <a:schemeClr val="tx1"/>
              </a:solidFill>
            </a:endParaRPr>
          </a:p>
          <a:p>
            <a:pPr>
              <a:defRPr lang="ja-JP" altLang="en-US"/>
            </a:pPr>
            <a:r>
              <a:rPr lang="ja-JP" altLang="en-US" sz="1400" b="1">
                <a:solidFill>
                  <a:schemeClr val="tx1"/>
                </a:solidFill>
              </a:rPr>
              <a:t>・外出支援</a:t>
            </a:r>
            <a:endParaRPr lang="ja-JP" altLang="en-US" sz="1600" b="1">
              <a:solidFill>
                <a:schemeClr val="tx1"/>
              </a:solidFill>
            </a:endParaRPr>
          </a:p>
          <a:p>
            <a:pPr>
              <a:defRPr lang="ja-JP" altLang="en-US"/>
            </a:pPr>
            <a:r>
              <a:rPr lang="ja-JP" altLang="en-US" sz="1400">
                <a:solidFill>
                  <a:schemeClr val="tx1"/>
                </a:solidFill>
              </a:rPr>
              <a:t>　</a:t>
            </a:r>
            <a:r>
              <a:rPr lang="ja-JP" altLang="en-US" sz="1100">
                <a:solidFill>
                  <a:schemeClr val="accent2">
                    <a:lumMod val="75000"/>
                  </a:schemeClr>
                </a:solidFill>
              </a:rPr>
              <a:t>安心して</a:t>
            </a:r>
            <a:r>
              <a:rPr lang="ja-JP" altLang="en-US" sz="1100">
                <a:solidFill>
                  <a:schemeClr val="accent2">
                    <a:lumMod val="75000"/>
                  </a:schemeClr>
                </a:solidFill>
              </a:rPr>
              <a:t>外出することができる環境づくり</a:t>
            </a:r>
            <a:endParaRPr lang="ja-JP" altLang="en-US" sz="1400">
              <a:solidFill>
                <a:schemeClr val="accent2">
                  <a:lumMod val="75000"/>
                </a:schemeClr>
              </a:solidFill>
            </a:endParaRPr>
          </a:p>
          <a:p>
            <a:pPr>
              <a:defRPr lang="ja-JP" altLang="en-US"/>
            </a:pPr>
            <a:r>
              <a:rPr lang="ja-JP" altLang="en-US" sz="1200">
                <a:solidFill>
                  <a:schemeClr val="tx1"/>
                </a:solidFill>
              </a:rPr>
              <a:t>　</a:t>
            </a:r>
            <a:r>
              <a:rPr lang="ja-JP" altLang="en-US" sz="1200">
                <a:solidFill>
                  <a:schemeClr val="tx1"/>
                </a:solidFill>
              </a:rPr>
              <a:t>➡</a:t>
            </a:r>
            <a:r>
              <a:rPr lang="ja-JP" altLang="en-US" sz="1200">
                <a:solidFill>
                  <a:schemeClr val="tx1"/>
                </a:solidFill>
              </a:rPr>
              <a:t>高齢者の移動手段を確保するための制度づくり・事</a:t>
            </a:r>
            <a:endParaRPr lang="ja-JP" altLang="en-US" sz="1200">
              <a:solidFill>
                <a:schemeClr val="tx1"/>
              </a:solidFill>
            </a:endParaRPr>
          </a:p>
          <a:p>
            <a:pPr>
              <a:defRPr lang="ja-JP" altLang="en-US"/>
            </a:pPr>
            <a:r>
              <a:rPr lang="ja-JP" altLang="en-US" sz="1200">
                <a:solidFill>
                  <a:schemeClr val="tx1"/>
                </a:solidFill>
              </a:rPr>
              <a:t>　</a:t>
            </a:r>
            <a:r>
              <a:rPr lang="ja-JP" altLang="en-US" sz="1200">
                <a:solidFill>
                  <a:schemeClr val="tx1"/>
                </a:solidFill>
              </a:rPr>
              <a:t>　</a:t>
            </a:r>
            <a:r>
              <a:rPr lang="ja-JP" altLang="en-US" sz="1200">
                <a:solidFill>
                  <a:schemeClr val="tx1"/>
                </a:solidFill>
              </a:rPr>
              <a:t>業の実施</a:t>
            </a:r>
            <a:endParaRPr lang="ja-JP" altLang="en-US" sz="1600">
              <a:solidFill>
                <a:schemeClr val="tx1"/>
              </a:solidFill>
            </a:endParaRPr>
          </a:p>
          <a:p>
            <a:pPr>
              <a:defRPr lang="ja-JP" altLang="en-US"/>
            </a:pPr>
            <a:endParaRPr lang="ja-JP" altLang="en-US" sz="1000">
              <a:solidFill>
                <a:schemeClr val="tx1"/>
              </a:solidFill>
            </a:endParaRPr>
          </a:p>
          <a:p>
            <a:pPr>
              <a:defRPr lang="ja-JP" altLang="en-US"/>
            </a:pPr>
            <a:r>
              <a:rPr lang="ja-JP" altLang="en-US" sz="1400" b="1">
                <a:solidFill>
                  <a:schemeClr val="tx1"/>
                </a:solidFill>
              </a:rPr>
              <a:t>・災害時支援体制の整備</a:t>
            </a:r>
            <a:endParaRPr lang="ja-JP" altLang="en-US" sz="1600" b="1">
              <a:solidFill>
                <a:schemeClr val="tx1"/>
              </a:solidFill>
            </a:endParaRPr>
          </a:p>
          <a:p>
            <a:pPr>
              <a:defRPr lang="ja-JP" altLang="en-US"/>
            </a:pPr>
            <a:r>
              <a:rPr lang="ja-JP" altLang="en-US" sz="1200">
                <a:solidFill>
                  <a:schemeClr val="accent2">
                    <a:lumMod val="75000"/>
                  </a:schemeClr>
                </a:solidFill>
              </a:rPr>
              <a:t>　</a:t>
            </a:r>
            <a:r>
              <a:rPr lang="ja-JP" altLang="en-US" sz="1100">
                <a:solidFill>
                  <a:schemeClr val="accent2">
                    <a:lumMod val="75000"/>
                  </a:schemeClr>
                </a:solidFill>
              </a:rPr>
              <a:t>災害に対する不安を感じること</a:t>
            </a:r>
            <a:r>
              <a:rPr lang="ja-JP" altLang="en-US" sz="1100">
                <a:solidFill>
                  <a:schemeClr val="accent2">
                    <a:lumMod val="75000"/>
                  </a:schemeClr>
                </a:solidFill>
              </a:rPr>
              <a:t>なく過ごすことができる体</a:t>
            </a:r>
            <a:endParaRPr lang="ja-JP" altLang="en-US" sz="1100">
              <a:solidFill>
                <a:schemeClr val="accent2">
                  <a:lumMod val="75000"/>
                </a:schemeClr>
              </a:solidFill>
            </a:endParaRPr>
          </a:p>
          <a:p>
            <a:pPr>
              <a:defRPr lang="ja-JP" altLang="en-US"/>
            </a:pPr>
            <a:r>
              <a:rPr lang="ja-JP" altLang="en-US" sz="1100">
                <a:solidFill>
                  <a:schemeClr val="accent2">
                    <a:lumMod val="75000"/>
                  </a:schemeClr>
                </a:solidFill>
              </a:rPr>
              <a:t>　</a:t>
            </a:r>
            <a:r>
              <a:rPr lang="ja-JP" altLang="en-US" sz="1100">
                <a:solidFill>
                  <a:schemeClr val="accent2">
                    <a:lumMod val="75000"/>
                  </a:schemeClr>
                </a:solidFill>
              </a:rPr>
              <a:t>制の整備</a:t>
            </a:r>
            <a:endParaRPr lang="ja-JP" altLang="en-US" sz="1100">
              <a:solidFill>
                <a:schemeClr val="accent2">
                  <a:lumMod val="75000"/>
                </a:schemeClr>
              </a:solidFill>
            </a:endParaRPr>
          </a:p>
          <a:p>
            <a:pPr>
              <a:defRPr lang="ja-JP" altLang="en-US"/>
            </a:pPr>
            <a:r>
              <a:rPr lang="ja-JP" altLang="en-US" sz="1200">
                <a:solidFill>
                  <a:schemeClr val="tx1"/>
                </a:solidFill>
              </a:rPr>
              <a:t>　</a:t>
            </a:r>
            <a:r>
              <a:rPr lang="ja-JP" altLang="en-US" sz="1200">
                <a:solidFill>
                  <a:schemeClr val="tx1"/>
                </a:solidFill>
              </a:rPr>
              <a:t>➡「米子市避難行動要支援者名簿」への追加登録</a:t>
            </a:r>
            <a:endParaRPr lang="ja-JP" altLang="en-US" sz="1200">
              <a:solidFill>
                <a:schemeClr val="tx1"/>
              </a:solidFill>
            </a:endParaRPr>
          </a:p>
          <a:p>
            <a:pPr>
              <a:defRPr lang="ja-JP" altLang="en-US"/>
            </a:pPr>
            <a:r>
              <a:rPr lang="ja-JP" altLang="en-US" sz="1200">
                <a:solidFill>
                  <a:schemeClr val="tx1"/>
                </a:solidFill>
              </a:rPr>
              <a:t>　</a:t>
            </a:r>
            <a:endParaRPr lang="ja-JP" altLang="en-US" sz="1600">
              <a:solidFill>
                <a:schemeClr val="tx1"/>
              </a:solidFill>
            </a:endParaRPr>
          </a:p>
          <a:p>
            <a:pPr>
              <a:defRPr lang="ja-JP" altLang="en-US"/>
            </a:pPr>
            <a:r>
              <a:rPr lang="ja-JP" altLang="en-US" sz="1400" b="1">
                <a:solidFill>
                  <a:schemeClr val="tx1"/>
                </a:solidFill>
              </a:rPr>
              <a:t>・金融機関支援</a:t>
            </a:r>
            <a:r>
              <a:rPr lang="ja-JP" altLang="en-US" sz="1400" b="1">
                <a:solidFill>
                  <a:srgbClr val="FF0000"/>
                </a:solidFill>
              </a:rPr>
              <a:t>★</a:t>
            </a:r>
            <a:endParaRPr lang="ja-JP" altLang="en-US" sz="1400" b="1">
              <a:solidFill>
                <a:srgbClr val="FF0000"/>
              </a:solidFill>
            </a:endParaRPr>
          </a:p>
          <a:p>
            <a:pPr>
              <a:defRPr lang="ja-JP" altLang="en-US"/>
            </a:pPr>
            <a:r>
              <a:rPr lang="ja-JP" altLang="en-US" sz="1200">
                <a:solidFill>
                  <a:schemeClr val="accent2">
                    <a:lumMod val="75000"/>
                  </a:schemeClr>
                </a:solidFill>
              </a:rPr>
              <a:t>　</a:t>
            </a:r>
            <a:r>
              <a:rPr lang="ja-JP" altLang="en-US" sz="1100">
                <a:solidFill>
                  <a:schemeClr val="accent2">
                    <a:lumMod val="75000"/>
                  </a:schemeClr>
                </a:solidFill>
              </a:rPr>
              <a:t>財産管理等に支障がでることに対し、予め備える方策の整</a:t>
            </a:r>
            <a:endParaRPr lang="ja-JP" altLang="en-US" sz="1600">
              <a:solidFill>
                <a:schemeClr val="accent2">
                  <a:lumMod val="75000"/>
                </a:schemeClr>
              </a:solidFill>
            </a:endParaRPr>
          </a:p>
          <a:p>
            <a:pPr>
              <a:defRPr lang="ja-JP" altLang="en-US"/>
            </a:pPr>
            <a:r>
              <a:rPr lang="ja-JP" altLang="en-US" sz="1100">
                <a:solidFill>
                  <a:schemeClr val="accent2">
                    <a:lumMod val="75000"/>
                  </a:schemeClr>
                </a:solidFill>
              </a:rPr>
              <a:t>　</a:t>
            </a:r>
            <a:r>
              <a:rPr lang="ja-JP" altLang="en-US" sz="1100">
                <a:solidFill>
                  <a:schemeClr val="accent2">
                    <a:lumMod val="75000"/>
                  </a:schemeClr>
                </a:solidFill>
              </a:rPr>
              <a:t>備・金融機関と連携した体制整備を促進</a:t>
            </a:r>
            <a:endParaRPr lang="ja-JP" altLang="en-US" sz="1100">
              <a:solidFill>
                <a:schemeClr val="accent2">
                  <a:lumMod val="75000"/>
                </a:schemeClr>
              </a:solidFill>
            </a:endParaRPr>
          </a:p>
          <a:p>
            <a:pPr>
              <a:defRPr lang="ja-JP" altLang="en-US"/>
            </a:pPr>
            <a:r>
              <a:rPr lang="ja-JP" altLang="en-US" sz="1200">
                <a:solidFill>
                  <a:schemeClr val="accent2">
                    <a:lumMod val="75000"/>
                  </a:schemeClr>
                </a:solidFill>
              </a:rPr>
              <a:t>　</a:t>
            </a:r>
            <a:r>
              <a:rPr lang="ja-JP" altLang="en-US" sz="1200">
                <a:solidFill>
                  <a:schemeClr val="tx1"/>
                </a:solidFill>
              </a:rPr>
              <a:t>➡金融機関に対する啓発・研修会の開催</a:t>
            </a:r>
            <a:endParaRPr lang="ja-JP" altLang="en-US" sz="1200">
              <a:solidFill>
                <a:schemeClr val="tx1"/>
              </a:solidFill>
            </a:endParaRPr>
          </a:p>
          <a:p>
            <a:pPr>
              <a:defRPr lang="ja-JP" altLang="en-US"/>
            </a:pPr>
            <a:r>
              <a:rPr lang="ja-JP" altLang="en-US" sz="1200">
                <a:solidFill>
                  <a:schemeClr val="tx1"/>
                </a:solidFill>
              </a:rPr>
              <a:t>　</a:t>
            </a:r>
            <a:r>
              <a:rPr lang="ja-JP" altLang="en-US" sz="1200">
                <a:solidFill>
                  <a:schemeClr val="tx1"/>
                </a:solidFill>
              </a:rPr>
              <a:t>➡金融機関と連携した取引に係る具体的ルールの策定</a:t>
            </a:r>
            <a:endParaRPr lang="ja-JP" altLang="en-US" sz="2000">
              <a:solidFill>
                <a:schemeClr val="tx1"/>
              </a:solidFill>
            </a:endParaRPr>
          </a:p>
          <a:p>
            <a:pPr>
              <a:defRPr lang="ja-JP" altLang="en-US"/>
            </a:pPr>
            <a:r>
              <a:rPr lang="ja-JP" altLang="en-US" sz="1200">
                <a:solidFill>
                  <a:schemeClr val="tx1"/>
                </a:solidFill>
              </a:rPr>
              <a:t>　</a:t>
            </a:r>
            <a:r>
              <a:rPr lang="ja-JP" altLang="en-US" sz="1200">
                <a:solidFill>
                  <a:schemeClr val="tx1"/>
                </a:solidFill>
              </a:rPr>
              <a:t>➡意思決定ツールの作成（ケアパスへの掲載）</a:t>
            </a:r>
            <a:endParaRPr lang="ja-JP" altLang="en-US" sz="1200">
              <a:solidFill>
                <a:schemeClr val="tx1"/>
              </a:solidFill>
            </a:endParaRPr>
          </a:p>
        </p:txBody>
      </p:sp>
      <p:sp>
        <p:nvSpPr>
          <p:cNvPr id="1190" name="テキスト 18"/>
          <p:cNvSpPr txBox="1"/>
          <p:nvPr/>
        </p:nvSpPr>
        <p:spPr>
          <a:xfrm>
            <a:off x="180199" y="177423"/>
            <a:ext cx="4168076" cy="522327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2800" b="1">
                <a:solidFill>
                  <a:srgbClr val="FF8000"/>
                </a:solidFill>
              </a:rPr>
              <a:t>８　生活支援の充実</a:t>
            </a:r>
            <a:endParaRPr lang="ja-JP" altLang="en-US" b="1">
              <a:solidFill>
                <a:srgbClr val="FF8000"/>
              </a:solidFill>
            </a:endParaRPr>
          </a:p>
        </p:txBody>
      </p:sp>
      <p:sp>
        <p:nvSpPr>
          <p:cNvPr id="1191" name="テキスト 44"/>
          <p:cNvSpPr txBox="1"/>
          <p:nvPr/>
        </p:nvSpPr>
        <p:spPr>
          <a:xfrm>
            <a:off x="252000" y="771750"/>
            <a:ext cx="4104004" cy="694169"/>
          </a:xfrm>
          <a:prstGeom prst="rect">
            <a:avLst/>
          </a:prstGeom>
          <a:solidFill>
            <a:schemeClr val="bg1">
              <a:lumMod val="86000"/>
            </a:schemeClr>
          </a:solidFill>
        </p:spPr>
        <p:txBody>
          <a:bodyPr wrap="square">
            <a:spAutoFit/>
          </a:bodyPr>
          <a:p>
            <a:pPr algn="ctr">
              <a:defRPr lang="ja-JP" altLang="en-US"/>
            </a:pPr>
            <a:r>
              <a:rPr lang="ja-JP" altLang="en-US" sz="1600" b="1">
                <a:solidFill>
                  <a:schemeClr val="bg1">
                    <a:lumMod val="50000"/>
                  </a:schemeClr>
                </a:solidFill>
              </a:rPr>
              <a:t>第８期の主な施策・取組み</a:t>
            </a:r>
            <a:endParaRPr lang="ja-JP" altLang="en-US" sz="1600" b="1">
              <a:solidFill>
                <a:schemeClr val="bg1">
                  <a:lumMod val="50000"/>
                </a:schemeClr>
              </a:solidFill>
            </a:endParaRPr>
          </a:p>
          <a:p>
            <a:pPr algn="ctr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defRPr lang="ja-JP" altLang="en-US"/>
            </a:pPr>
            <a:endParaRPr lang="ja-JP" altLang="en-US" sz="1600">
              <a:solidFill>
                <a:srgbClr val="000000"/>
              </a:solidFill>
            </a:endParaRPr>
          </a:p>
          <a:p>
            <a:pPr>
              <a:defRPr lang="ja-JP" altLang="en-US"/>
            </a:pPr>
            <a:r>
              <a:rPr lang="ja-JP" altLang="en-US" sz="1400">
                <a:solidFill>
                  <a:srgbClr val="000000"/>
                </a:solidFill>
              </a:rPr>
              <a:t>・認知症に特化したものは特になし</a:t>
            </a:r>
            <a:endParaRPr lang="ja-JP" altLang="en-US" sz="1400">
              <a:solidFill>
                <a:srgbClr val="000000"/>
              </a:solidFill>
            </a:endParaRPr>
          </a:p>
        </p:txBody>
      </p:sp>
      <p:sp>
        <p:nvSpPr>
          <p:cNvPr id="1192" name="テキスト 45"/>
          <p:cNvSpPr txBox="1"/>
          <p:nvPr/>
        </p:nvSpPr>
        <p:spPr>
          <a:xfrm>
            <a:off x="254412" y="1923750"/>
            <a:ext cx="4099186" cy="2769096"/>
          </a:xfrm>
          <a:prstGeom prst="rect">
            <a:avLst/>
          </a:prstGeom>
        </p:spPr>
        <p:txBody>
          <a:bodyPr wrap="square">
            <a:spAutoFit/>
          </a:bodyPr>
          <a:p>
            <a:pPr algn="l">
              <a:defRPr lang="ja-JP" altLang="en-US"/>
            </a:pP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・認知症高齢者の増加に伴い、生活支援ニーズは</a:t>
            </a:r>
            <a:endParaRPr lang="ja-JP" altLang="en-US" sz="2000">
              <a:solidFill>
                <a:schemeClr val="bg1">
                  <a:lumMod val="50000"/>
                </a:schemeClr>
              </a:solidFill>
            </a:endParaRPr>
          </a:p>
          <a:p>
            <a:pPr algn="l">
              <a:defRPr lang="ja-JP" altLang="en-US"/>
            </a:pP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　</a:t>
            </a: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今後増大するものと考えられるが、</a:t>
            </a:r>
            <a:r>
              <a:rPr lang="ja-JP" altLang="en-US" sz="1400" b="1">
                <a:solidFill>
                  <a:schemeClr val="bg1">
                    <a:lumMod val="50000"/>
                  </a:schemeClr>
                </a:solidFill>
              </a:rPr>
              <a:t>第８期計画</a:t>
            </a:r>
            <a:endParaRPr lang="ja-JP" altLang="en-US" sz="1100" b="1">
              <a:solidFill>
                <a:schemeClr val="bg1">
                  <a:lumMod val="50000"/>
                </a:schemeClr>
              </a:solidFill>
            </a:endParaRPr>
          </a:p>
          <a:p>
            <a:pPr algn="l">
              <a:defRPr lang="ja-JP" altLang="en-US"/>
            </a:pPr>
            <a:r>
              <a:rPr lang="ja-JP" altLang="en-US" sz="1400" b="1">
                <a:solidFill>
                  <a:schemeClr val="bg1">
                    <a:lumMod val="50000"/>
                  </a:schemeClr>
                </a:solidFill>
              </a:rPr>
              <a:t>　</a:t>
            </a:r>
            <a:r>
              <a:rPr lang="ja-JP" altLang="en-US" sz="1400" b="1">
                <a:solidFill>
                  <a:schemeClr val="bg1">
                    <a:lumMod val="50000"/>
                  </a:schemeClr>
                </a:solidFill>
              </a:rPr>
              <a:t>では具体的な取組等が不足</a:t>
            </a:r>
            <a:endParaRPr lang="ja-JP" altLang="en-US" sz="1400" b="1">
              <a:solidFill>
                <a:schemeClr val="bg1">
                  <a:lumMod val="50000"/>
                </a:schemeClr>
              </a:solidFill>
            </a:endParaRPr>
          </a:p>
          <a:p>
            <a:pPr algn="l">
              <a:defRPr lang="ja-JP" altLang="en-US"/>
            </a:pPr>
            <a:endParaRPr lang="ja-JP" altLang="en-US" sz="1000">
              <a:solidFill>
                <a:schemeClr val="bg1">
                  <a:lumMod val="50000"/>
                </a:schemeClr>
              </a:solidFill>
            </a:endParaRPr>
          </a:p>
          <a:p>
            <a:pPr algn="l">
              <a:defRPr lang="ja-JP" altLang="en-US"/>
            </a:pP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・現状、大きな課題となっているのが</a:t>
            </a:r>
            <a:r>
              <a:rPr lang="ja-JP" altLang="en-US" sz="1400" b="1">
                <a:solidFill>
                  <a:schemeClr val="bg1">
                    <a:lumMod val="50000"/>
                  </a:schemeClr>
                </a:solidFill>
              </a:rPr>
              <a:t>「金融</a:t>
            </a:r>
            <a:r>
              <a:rPr lang="ja-JP" altLang="en-US" sz="1400" b="1">
                <a:solidFill>
                  <a:schemeClr val="bg1">
                    <a:lumMod val="50000"/>
                  </a:schemeClr>
                </a:solidFill>
              </a:rPr>
              <a:t>取</a:t>
            </a:r>
            <a:endParaRPr lang="ja-JP" altLang="en-US" sz="1400" b="1" u="sng">
              <a:solidFill>
                <a:schemeClr val="bg1">
                  <a:lumMod val="50000"/>
                </a:schemeClr>
              </a:solidFill>
            </a:endParaRPr>
          </a:p>
          <a:p>
            <a:pPr algn="l">
              <a:defRPr lang="ja-JP" altLang="en-US"/>
            </a:pPr>
            <a:r>
              <a:rPr lang="ja-JP" altLang="en-US" sz="1400" b="1">
                <a:solidFill>
                  <a:schemeClr val="bg1">
                    <a:lumMod val="50000"/>
                  </a:schemeClr>
                </a:solidFill>
              </a:rPr>
              <a:t>　</a:t>
            </a:r>
            <a:r>
              <a:rPr lang="ja-JP" altLang="en-US" sz="1400" b="1">
                <a:solidFill>
                  <a:schemeClr val="bg1">
                    <a:lumMod val="50000"/>
                  </a:schemeClr>
                </a:solidFill>
              </a:rPr>
              <a:t>引」</a:t>
            </a: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に関するものであり、</a:t>
            </a:r>
            <a:r>
              <a:rPr lang="ja-JP" altLang="en-US" sz="1400" b="1" u="sng">
                <a:solidFill>
                  <a:schemeClr val="bg1">
                    <a:lumMod val="50000"/>
                  </a:schemeClr>
                </a:solidFill>
              </a:rPr>
              <a:t>金融機関を交え、</a:t>
            </a:r>
            <a:endParaRPr lang="ja-JP" altLang="en-US" sz="1400" b="1">
              <a:solidFill>
                <a:schemeClr val="bg1">
                  <a:lumMod val="50000"/>
                </a:schemeClr>
              </a:solidFill>
            </a:endParaRPr>
          </a:p>
          <a:p>
            <a:pPr algn="l">
              <a:defRPr lang="ja-JP" altLang="en-US"/>
            </a:pPr>
            <a:r>
              <a:rPr lang="ja-JP" altLang="en-US" sz="1400" b="0" u="none">
                <a:solidFill>
                  <a:schemeClr val="bg1">
                    <a:lumMod val="50000"/>
                  </a:schemeClr>
                </a:solidFill>
              </a:rPr>
              <a:t>　</a:t>
            </a:r>
            <a:r>
              <a:rPr lang="ja-JP" altLang="en-US" sz="1400" b="1" u="sng">
                <a:solidFill>
                  <a:schemeClr val="bg1">
                    <a:lumMod val="50000"/>
                  </a:schemeClr>
                </a:solidFill>
              </a:rPr>
              <a:t>今後の対応について</a:t>
            </a:r>
            <a:r>
              <a:rPr lang="ja-JP" altLang="en-US" sz="1400" b="1" u="sng">
                <a:solidFill>
                  <a:schemeClr val="bg1">
                    <a:lumMod val="50000"/>
                  </a:schemeClr>
                </a:solidFill>
              </a:rPr>
              <a:t>検討する必要がある</a:t>
            </a:r>
            <a:endParaRPr lang="ja-JP" altLang="en-US" sz="1400" b="1" u="sng">
              <a:solidFill>
                <a:schemeClr val="bg1">
                  <a:lumMod val="50000"/>
                </a:schemeClr>
              </a:solidFill>
            </a:endParaRPr>
          </a:p>
          <a:p>
            <a:pPr algn="l">
              <a:defRPr lang="ja-JP" altLang="en-US"/>
            </a:pPr>
            <a:endParaRPr lang="ja-JP" altLang="en-US" sz="1000">
              <a:solidFill>
                <a:schemeClr val="bg1">
                  <a:lumMod val="50000"/>
                </a:schemeClr>
              </a:solidFill>
            </a:endParaRPr>
          </a:p>
          <a:p>
            <a:pPr algn="l">
              <a:defRPr lang="ja-JP" altLang="en-US"/>
            </a:pP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・このほか、日常生活における</a:t>
            </a:r>
            <a:r>
              <a:rPr lang="ja-JP" altLang="en-US" sz="1400" b="1">
                <a:solidFill>
                  <a:schemeClr val="bg1">
                    <a:lumMod val="50000"/>
                  </a:schemeClr>
                </a:solidFill>
              </a:rPr>
              <a:t>「買い物」「移</a:t>
            </a:r>
            <a:endParaRPr lang="ja-JP" altLang="en-US" sz="1400" b="1">
              <a:solidFill>
                <a:schemeClr val="bg1">
                  <a:lumMod val="50000"/>
                </a:schemeClr>
              </a:solidFill>
            </a:endParaRPr>
          </a:p>
          <a:p>
            <a:pPr algn="l">
              <a:defRPr lang="ja-JP" altLang="en-US"/>
            </a:pPr>
            <a:r>
              <a:rPr lang="ja-JP" altLang="en-US" sz="1400" b="1">
                <a:solidFill>
                  <a:schemeClr val="bg1">
                    <a:lumMod val="50000"/>
                  </a:schemeClr>
                </a:solidFill>
              </a:rPr>
              <a:t>　</a:t>
            </a:r>
            <a:r>
              <a:rPr lang="ja-JP" altLang="en-US" sz="1400" b="1">
                <a:solidFill>
                  <a:schemeClr val="bg1">
                    <a:lumMod val="50000"/>
                  </a:schemeClr>
                </a:solidFill>
              </a:rPr>
              <a:t>動」</a:t>
            </a: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に関してのニーズが高まることが想定され、</a:t>
            </a:r>
            <a:endParaRPr lang="ja-JP" altLang="en-US" sz="1400">
              <a:solidFill>
                <a:schemeClr val="bg1">
                  <a:lumMod val="50000"/>
                </a:schemeClr>
              </a:solidFill>
            </a:endParaRPr>
          </a:p>
          <a:p>
            <a:pPr algn="l">
              <a:defRPr lang="ja-JP" altLang="en-US"/>
            </a:pP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　</a:t>
            </a:r>
            <a:r>
              <a:rPr lang="ja-JP" altLang="en-US" sz="1400" b="1" u="sng">
                <a:solidFill>
                  <a:schemeClr val="bg1">
                    <a:lumMod val="50000"/>
                  </a:schemeClr>
                </a:solidFill>
              </a:rPr>
              <a:t>総合事業の見直しも含め、重点的に体制整備を</a:t>
            </a:r>
            <a:endParaRPr lang="ja-JP" altLang="en-US" sz="1400" b="1" u="sng">
              <a:solidFill>
                <a:schemeClr val="bg1">
                  <a:lumMod val="50000"/>
                </a:schemeClr>
              </a:solidFill>
            </a:endParaRPr>
          </a:p>
          <a:p>
            <a:pPr algn="l">
              <a:defRPr lang="ja-JP" altLang="en-US"/>
            </a:pPr>
            <a:r>
              <a:rPr lang="ja-JP" altLang="en-US" sz="1400" b="1" u="none">
                <a:solidFill>
                  <a:schemeClr val="bg1">
                    <a:lumMod val="50000"/>
                  </a:schemeClr>
                </a:solidFill>
              </a:rPr>
              <a:t>　</a:t>
            </a:r>
            <a:r>
              <a:rPr lang="ja-JP" altLang="en-US" sz="1400" b="1" u="sng">
                <a:solidFill>
                  <a:schemeClr val="bg1">
                    <a:lumMod val="50000"/>
                  </a:schemeClr>
                </a:solidFill>
              </a:rPr>
              <a:t>行う必要がある</a:t>
            </a:r>
            <a:endParaRPr lang="ja-JP" altLang="en-US" sz="1400" b="1" u="sng">
              <a:solidFill>
                <a:schemeClr val="bg1">
                  <a:lumMod val="50000"/>
                </a:schemeClr>
              </a:solidFill>
            </a:endParaRPr>
          </a:p>
          <a:p>
            <a:pPr algn="l">
              <a:defRPr lang="ja-JP" altLang="en-US"/>
            </a:pPr>
            <a:endParaRPr lang="ja-JP" altLang="en-US" sz="14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93" name="テキスト 47"/>
          <p:cNvSpPr txBox="1"/>
          <p:nvPr/>
        </p:nvSpPr>
        <p:spPr>
          <a:xfrm>
            <a:off x="256819" y="1563750"/>
            <a:ext cx="4099186" cy="337661"/>
          </a:xfrm>
          <a:prstGeom prst="rect">
            <a:avLst/>
          </a:prstGeom>
          <a:solidFill>
            <a:srgbClr val="FFE69A"/>
          </a:solidFill>
        </p:spPr>
        <p:txBody>
          <a:bodyPr wrap="square">
            <a:spAutoFit/>
          </a:bodyPr>
          <a:p>
            <a:pPr algn="ctr">
              <a:defRPr lang="ja-JP" altLang="en-US"/>
            </a:pPr>
            <a:r>
              <a:rPr lang="ja-JP" altLang="en-US" sz="1600" b="1">
                <a:solidFill>
                  <a:srgbClr val="000000"/>
                </a:solidFill>
              </a:rPr>
              <a:t>現状・課題</a:t>
            </a:r>
            <a:endParaRPr lang="ja-JP" altLang="en-US" sz="2000" b="1">
              <a:solidFill>
                <a:srgbClr val="000000"/>
              </a:solidFill>
            </a:endParaRPr>
          </a:p>
        </p:txBody>
      </p:sp>
      <p:sp>
        <p:nvSpPr>
          <p:cNvPr id="1194" name="図形 49"/>
          <p:cNvSpPr/>
          <p:nvPr/>
        </p:nvSpPr>
        <p:spPr>
          <a:xfrm>
            <a:off x="4428000" y="2283750"/>
            <a:ext cx="365467" cy="956592"/>
          </a:xfrm>
          <a:prstGeom prst="rightArrow">
            <a:avLst/>
          </a:prstGeom>
          <a:solidFill>
            <a:srgbClr val="FF8000"/>
          </a:solidFill>
          <a:ln w="12700" cap="flat" cmpd="sng" algn="ctr">
            <a:solidFill>
              <a:srgbClr val="FF8000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95" name="テキスト 86"/>
          <p:cNvSpPr txBox="1"/>
          <p:nvPr/>
        </p:nvSpPr>
        <p:spPr>
          <a:xfrm>
            <a:off x="8033903" y="267750"/>
            <a:ext cx="1218097" cy="253023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1050" b="1">
                <a:solidFill>
                  <a:srgbClr val="FF0000"/>
                </a:solidFill>
              </a:rPr>
              <a:t>★</a:t>
            </a:r>
            <a:r>
              <a:rPr lang="ja-JP" altLang="en-US" sz="1050" b="1"/>
              <a:t>＝重点項目</a:t>
            </a:r>
            <a:endParaRPr lang="ja-JP" altLang="en-US" b="1"/>
          </a:p>
        </p:txBody>
      </p:sp>
      <p:sp>
        <p:nvSpPr>
          <p:cNvPr id="119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10</a:t>
            </a:fld>
            <a:endParaRPr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114" name="テキスト 17"/>
          <p:cNvSpPr txBox="1"/>
          <p:nvPr/>
        </p:nvSpPr>
        <p:spPr>
          <a:xfrm>
            <a:off x="467913" y="699750"/>
            <a:ext cx="8277245" cy="4261812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1800">
                <a:solidFill>
                  <a:schemeClr val="tx1"/>
                </a:solidFill>
                <a:latin typeface="+mn-ea"/>
                <a:ea typeface="+mn-ea"/>
              </a:rPr>
              <a:t>・認知症施策については、認知症サポーター養成講座の実施、</a:t>
            </a:r>
            <a:r>
              <a:rPr lang="ja-JP" altLang="en-US" sz="1800">
                <a:solidFill>
                  <a:schemeClr val="tx1"/>
                </a:solidFill>
                <a:latin typeface="+mn-ea"/>
                <a:ea typeface="+mn-ea"/>
              </a:rPr>
              <a:t>認知症</a:t>
            </a:r>
            <a:r>
              <a:rPr lang="ja-JP" altLang="en-US" sz="1800">
                <a:solidFill>
                  <a:schemeClr val="tx1"/>
                </a:solidFill>
                <a:latin typeface="+mn-ea"/>
                <a:ea typeface="+mn-ea"/>
              </a:rPr>
              <a:t>初期集</a:t>
            </a:r>
            <a:r>
              <a:rPr lang="ja-JP" altLang="en-US" sz="1800">
                <a:solidFill>
                  <a:schemeClr val="tx1"/>
                </a:solidFill>
                <a:latin typeface="+mn-ea"/>
                <a:ea typeface="+mn-ea"/>
              </a:rPr>
              <a:t>中</a:t>
            </a:r>
            <a:endParaRPr lang="ja-JP" altLang="en-US" sz="1800">
              <a:solidFill>
                <a:schemeClr val="tx1"/>
              </a:solidFill>
              <a:latin typeface="+mn-ea"/>
              <a:ea typeface="+mn-ea"/>
            </a:endParaRPr>
          </a:p>
          <a:p>
            <a:pPr>
              <a:defRPr lang="ja-JP" altLang="en-US"/>
            </a:pPr>
            <a:r>
              <a:rPr lang="ja-JP" altLang="en-US" sz="1800">
                <a:solidFill>
                  <a:schemeClr val="tx1"/>
                </a:solidFill>
                <a:latin typeface="+mn-ea"/>
                <a:ea typeface="+mn-ea"/>
              </a:rPr>
              <a:t>　</a:t>
            </a:r>
            <a:r>
              <a:rPr lang="ja-JP" altLang="en-US" sz="1800">
                <a:solidFill>
                  <a:schemeClr val="tx1"/>
                </a:solidFill>
                <a:latin typeface="+mn-ea"/>
                <a:ea typeface="+mn-ea"/>
              </a:rPr>
              <a:t>支援チームの配置</a:t>
            </a:r>
            <a:r>
              <a:rPr lang="ja-JP" altLang="en-US" sz="1800">
                <a:solidFill>
                  <a:schemeClr val="tx1"/>
                </a:solidFill>
                <a:latin typeface="+mn-ea"/>
                <a:ea typeface="+mn-ea"/>
              </a:rPr>
              <a:t>、</a:t>
            </a:r>
            <a:r>
              <a:rPr lang="ja-JP" altLang="en-US" sz="1800">
                <a:solidFill>
                  <a:schemeClr val="tx1"/>
                </a:solidFill>
                <a:latin typeface="+mn-ea"/>
                <a:ea typeface="+mn-ea"/>
              </a:rPr>
              <a:t>認知症カフェの運営支援</a:t>
            </a:r>
            <a:r>
              <a:rPr lang="ja-JP" altLang="en-US" sz="1800">
                <a:solidFill>
                  <a:schemeClr val="tx1"/>
                </a:solidFill>
                <a:latin typeface="+mn-ea"/>
                <a:ea typeface="+mn-ea"/>
              </a:rPr>
              <a:t>等により、支</a:t>
            </a:r>
            <a:r>
              <a:rPr lang="ja-JP" altLang="en-US" sz="1800">
                <a:solidFill>
                  <a:schemeClr val="tx1"/>
                </a:solidFill>
                <a:latin typeface="+mn-ea"/>
                <a:ea typeface="+mn-ea"/>
              </a:rPr>
              <a:t>援の充実を</a:t>
            </a:r>
            <a:r>
              <a:rPr lang="ja-JP" altLang="en-US" sz="1800">
                <a:solidFill>
                  <a:schemeClr val="tx1"/>
                </a:solidFill>
                <a:latin typeface="+mn-ea"/>
                <a:ea typeface="+mn-ea"/>
              </a:rPr>
              <a:t>図って</a:t>
            </a:r>
            <a:endParaRPr lang="ja-JP" altLang="en-US" sz="1800" b="1" u="sng">
              <a:solidFill>
                <a:schemeClr val="tx1"/>
              </a:solidFill>
              <a:latin typeface="+mn-ea"/>
              <a:ea typeface="+mn-ea"/>
            </a:endParaRPr>
          </a:p>
          <a:p>
            <a:pPr>
              <a:defRPr lang="ja-JP" altLang="en-US"/>
            </a:pPr>
            <a:r>
              <a:rPr lang="ja-JP" altLang="en-US" sz="1800">
                <a:solidFill>
                  <a:schemeClr val="tx1"/>
                </a:solidFill>
                <a:latin typeface="+mn-ea"/>
                <a:ea typeface="+mn-ea"/>
              </a:rPr>
              <a:t>　</a:t>
            </a:r>
            <a:r>
              <a:rPr lang="ja-JP" altLang="en-US" sz="1800">
                <a:solidFill>
                  <a:schemeClr val="tx1"/>
                </a:solidFill>
                <a:latin typeface="+mn-ea"/>
                <a:ea typeface="+mn-ea"/>
              </a:rPr>
              <a:t>きたところであり、この他にも</a:t>
            </a:r>
            <a:r>
              <a:rPr lang="ja-JP" altLang="en-US" sz="1800">
                <a:solidFill>
                  <a:schemeClr val="tx1"/>
                </a:solidFill>
                <a:latin typeface="+mn-ea"/>
                <a:ea typeface="+mn-ea"/>
              </a:rPr>
              <a:t>学</a:t>
            </a:r>
            <a:r>
              <a:rPr lang="ja-JP" altLang="en-US" sz="1800">
                <a:solidFill>
                  <a:schemeClr val="tx1"/>
                </a:solidFill>
                <a:latin typeface="+mn-ea"/>
                <a:ea typeface="+mn-ea"/>
              </a:rPr>
              <a:t>校教育の段階から認知症への理解</a:t>
            </a:r>
            <a:r>
              <a:rPr lang="ja-JP" altLang="en-US" sz="1800">
                <a:solidFill>
                  <a:schemeClr val="tx1"/>
                </a:solidFill>
                <a:latin typeface="+mn-ea"/>
                <a:ea typeface="+mn-ea"/>
              </a:rPr>
              <a:t>を深める</a:t>
            </a:r>
            <a:endParaRPr lang="ja-JP" altLang="en-US" sz="1800">
              <a:solidFill>
                <a:schemeClr val="tx1"/>
              </a:solidFill>
              <a:latin typeface="+mn-ea"/>
              <a:ea typeface="+mn-ea"/>
            </a:endParaRPr>
          </a:p>
          <a:p>
            <a:pPr>
              <a:defRPr lang="ja-JP" altLang="en-US"/>
            </a:pPr>
            <a:r>
              <a:rPr lang="ja-JP" altLang="en-US" sz="1800">
                <a:solidFill>
                  <a:schemeClr val="tx1"/>
                </a:solidFill>
                <a:latin typeface="+mn-ea"/>
                <a:ea typeface="+mn-ea"/>
              </a:rPr>
              <a:t>　</a:t>
            </a:r>
            <a:r>
              <a:rPr lang="ja-JP" altLang="en-US" sz="1800">
                <a:solidFill>
                  <a:schemeClr val="tx1"/>
                </a:solidFill>
                <a:latin typeface="+mn-ea"/>
                <a:ea typeface="+mn-ea"/>
              </a:rPr>
              <a:t>キッズサポー</a:t>
            </a:r>
            <a:r>
              <a:rPr lang="ja-JP" altLang="en-US" sz="1800">
                <a:solidFill>
                  <a:schemeClr val="tx1"/>
                </a:solidFill>
                <a:latin typeface="+mn-ea"/>
                <a:ea typeface="+mn-ea"/>
              </a:rPr>
              <a:t>ターの養成や、通所</a:t>
            </a:r>
            <a:r>
              <a:rPr lang="ja-JP" altLang="en-US" sz="1800">
                <a:solidFill>
                  <a:schemeClr val="tx1"/>
                </a:solidFill>
                <a:latin typeface="+mn-ea"/>
                <a:ea typeface="+mn-ea"/>
              </a:rPr>
              <a:t>型サービスへの認知症予防プロ</a:t>
            </a:r>
            <a:r>
              <a:rPr lang="ja-JP" altLang="en-US" sz="1800">
                <a:solidFill>
                  <a:schemeClr val="tx1"/>
                </a:solidFill>
                <a:latin typeface="+mn-ea"/>
                <a:ea typeface="+mn-ea"/>
              </a:rPr>
              <a:t>グラムの追</a:t>
            </a:r>
            <a:endParaRPr lang="ja-JP" altLang="en-US" sz="1800" b="1" u="sng">
              <a:solidFill>
                <a:schemeClr val="tx1"/>
              </a:solidFill>
              <a:latin typeface="+mn-ea"/>
              <a:ea typeface="+mn-ea"/>
            </a:endParaRPr>
          </a:p>
          <a:p>
            <a:pPr>
              <a:defRPr lang="ja-JP" altLang="en-US"/>
            </a:pPr>
            <a:r>
              <a:rPr lang="ja-JP" altLang="en-US" sz="1800">
                <a:solidFill>
                  <a:schemeClr val="tx1"/>
                </a:solidFill>
                <a:latin typeface="+mn-ea"/>
                <a:ea typeface="+mn-ea"/>
              </a:rPr>
              <a:t>　</a:t>
            </a:r>
            <a:r>
              <a:rPr lang="ja-JP" altLang="en-US" sz="1800">
                <a:solidFill>
                  <a:schemeClr val="tx1"/>
                </a:solidFill>
                <a:latin typeface="+mn-ea"/>
                <a:ea typeface="+mn-ea"/>
              </a:rPr>
              <a:t>加な</a:t>
            </a:r>
            <a:r>
              <a:rPr lang="ja-JP" altLang="en-US" sz="1800">
                <a:solidFill>
                  <a:schemeClr val="tx1"/>
                </a:solidFill>
                <a:latin typeface="+mn-ea"/>
                <a:ea typeface="+mn-ea"/>
              </a:rPr>
              <a:t>ど</a:t>
            </a:r>
            <a:r>
              <a:rPr lang="ja-JP" altLang="en-US" sz="1800" b="0" u="none">
                <a:solidFill>
                  <a:schemeClr val="tx1"/>
                </a:solidFill>
                <a:latin typeface="+mn-ea"/>
                <a:ea typeface="+mn-ea"/>
              </a:rPr>
              <a:t>、</a:t>
            </a:r>
            <a:r>
              <a:rPr lang="ja-JP" altLang="en-US" sz="1800" b="1" u="sng">
                <a:solidFill>
                  <a:schemeClr val="tx1"/>
                </a:solidFill>
                <a:latin typeface="+mn-ea"/>
                <a:ea typeface="+mn-ea"/>
              </a:rPr>
              <a:t>独自施</a:t>
            </a:r>
            <a:r>
              <a:rPr lang="ja-JP" altLang="en-US" sz="1800" b="1" u="sng">
                <a:solidFill>
                  <a:schemeClr val="tx1"/>
                </a:solidFill>
                <a:latin typeface="+mn-ea"/>
                <a:ea typeface="+mn-ea"/>
              </a:rPr>
              <a:t>策も積極的</a:t>
            </a:r>
            <a:r>
              <a:rPr lang="ja-JP" altLang="en-US" sz="1800" b="1" u="sng">
                <a:solidFill>
                  <a:schemeClr val="tx1"/>
                </a:solidFill>
                <a:latin typeface="+mn-ea"/>
                <a:ea typeface="+mn-ea"/>
              </a:rPr>
              <a:t>に推進し</a:t>
            </a:r>
            <a:r>
              <a:rPr lang="ja-JP" altLang="en-US" sz="1800" b="1" u="sng">
                <a:solidFill>
                  <a:schemeClr val="tx1"/>
                </a:solidFill>
                <a:latin typeface="+mn-ea"/>
                <a:ea typeface="+mn-ea"/>
              </a:rPr>
              <a:t>てきたところ</a:t>
            </a:r>
            <a:endParaRPr lang="ja-JP" altLang="en-US" sz="1800">
              <a:solidFill>
                <a:schemeClr val="tx1"/>
              </a:solidFill>
              <a:latin typeface="+mn-ea"/>
              <a:ea typeface="+mn-ea"/>
            </a:endParaRPr>
          </a:p>
          <a:p>
            <a:pPr>
              <a:defRPr lang="ja-JP" altLang="en-US"/>
            </a:pPr>
            <a:endParaRPr lang="ja-JP" altLang="en-US" sz="900">
              <a:solidFill>
                <a:schemeClr val="tx1"/>
              </a:solidFill>
              <a:latin typeface="+mn-ea"/>
              <a:ea typeface="+mn-ea"/>
            </a:endParaRPr>
          </a:p>
          <a:p>
            <a:pPr>
              <a:defRPr lang="ja-JP" altLang="en-US"/>
            </a:pPr>
            <a:r>
              <a:rPr lang="ja-JP" altLang="en-US" sz="1800">
                <a:solidFill>
                  <a:schemeClr val="tx1"/>
                </a:solidFill>
                <a:latin typeface="+mn-ea"/>
                <a:ea typeface="+mn-ea"/>
              </a:rPr>
              <a:t>・しかしながら、一部、</a:t>
            </a:r>
            <a:r>
              <a:rPr lang="ja-JP" altLang="en-US" sz="1800">
                <a:solidFill>
                  <a:schemeClr val="tx1"/>
                </a:solidFill>
                <a:latin typeface="+mn-ea"/>
                <a:ea typeface="+mn-ea"/>
              </a:rPr>
              <a:t>各種施策や機関間の連携が十分でないことから、</a:t>
            </a:r>
            <a:r>
              <a:rPr lang="ja-JP" altLang="en-US" sz="1800">
                <a:solidFill>
                  <a:schemeClr val="tx1"/>
                </a:solidFill>
                <a:latin typeface="+mn-ea"/>
                <a:ea typeface="+mn-ea"/>
              </a:rPr>
              <a:t>家族</a:t>
            </a:r>
            <a:endParaRPr lang="ja-JP" altLang="en-US" sz="1800">
              <a:solidFill>
                <a:schemeClr val="tx1"/>
              </a:solidFill>
              <a:latin typeface="+mn-ea"/>
              <a:ea typeface="+mn-ea"/>
            </a:endParaRPr>
          </a:p>
          <a:p>
            <a:pPr>
              <a:defRPr lang="ja-JP" altLang="en-US"/>
            </a:pPr>
            <a:r>
              <a:rPr lang="ja-JP" altLang="en-US" sz="1800">
                <a:solidFill>
                  <a:schemeClr val="tx1"/>
                </a:solidFill>
                <a:latin typeface="+mn-ea"/>
                <a:ea typeface="+mn-ea"/>
              </a:rPr>
              <a:t>　</a:t>
            </a:r>
            <a:r>
              <a:rPr lang="ja-JP" altLang="en-US" sz="1800">
                <a:solidFill>
                  <a:schemeClr val="tx1"/>
                </a:solidFill>
                <a:latin typeface="+mn-ea"/>
                <a:ea typeface="+mn-ea"/>
              </a:rPr>
              <a:t>や</a:t>
            </a:r>
            <a:r>
              <a:rPr lang="ja-JP" altLang="en-US" sz="1800">
                <a:solidFill>
                  <a:schemeClr val="tx1"/>
                </a:solidFill>
                <a:latin typeface="+mn-ea"/>
                <a:ea typeface="+mn-ea"/>
              </a:rPr>
              <a:t>福祉専</a:t>
            </a:r>
            <a:r>
              <a:rPr lang="ja-JP" altLang="en-US" sz="1800">
                <a:solidFill>
                  <a:schemeClr val="tx1"/>
                </a:solidFill>
                <a:latin typeface="+mn-ea"/>
                <a:ea typeface="+mn-ea"/>
              </a:rPr>
              <a:t>門職等</a:t>
            </a:r>
            <a:r>
              <a:rPr lang="ja-JP" altLang="en-US" sz="1800">
                <a:solidFill>
                  <a:schemeClr val="tx1"/>
                </a:solidFill>
                <a:latin typeface="+mn-ea"/>
                <a:ea typeface="+mn-ea"/>
              </a:rPr>
              <a:t>に</a:t>
            </a:r>
            <a:r>
              <a:rPr lang="ja-JP" altLang="en-US" sz="1800">
                <a:solidFill>
                  <a:schemeClr val="tx1"/>
                </a:solidFill>
                <a:latin typeface="+mn-ea"/>
                <a:ea typeface="+mn-ea"/>
              </a:rPr>
              <a:t>よる個別の対応により認知症の人の生活が支えら</a:t>
            </a:r>
            <a:r>
              <a:rPr lang="ja-JP" altLang="en-US" sz="1800">
                <a:solidFill>
                  <a:schemeClr val="tx1"/>
                </a:solidFill>
                <a:latin typeface="+mn-ea"/>
                <a:ea typeface="+mn-ea"/>
              </a:rPr>
              <a:t>れ</a:t>
            </a:r>
            <a:r>
              <a:rPr lang="ja-JP" altLang="en-US" sz="1800">
                <a:solidFill>
                  <a:schemeClr val="tx1"/>
                </a:solidFill>
                <a:latin typeface="+mn-ea"/>
                <a:ea typeface="+mn-ea"/>
              </a:rPr>
              <a:t>てい</a:t>
            </a:r>
            <a:r>
              <a:rPr lang="ja-JP" altLang="en-US" sz="1800">
                <a:solidFill>
                  <a:schemeClr val="tx1"/>
                </a:solidFill>
                <a:latin typeface="+mn-ea"/>
                <a:ea typeface="+mn-ea"/>
              </a:rPr>
              <a:t>る</a:t>
            </a:r>
            <a:endParaRPr lang="ja-JP" altLang="en-US" sz="1800">
              <a:solidFill>
                <a:schemeClr val="tx1"/>
              </a:solidFill>
              <a:latin typeface="+mn-ea"/>
              <a:ea typeface="+mn-ea"/>
            </a:endParaRPr>
          </a:p>
          <a:p>
            <a:pPr>
              <a:defRPr lang="ja-JP" altLang="en-US"/>
            </a:pPr>
            <a:r>
              <a:rPr lang="ja-JP" altLang="en-US" sz="1800">
                <a:solidFill>
                  <a:schemeClr val="tx1"/>
                </a:solidFill>
                <a:latin typeface="+mn-ea"/>
                <a:ea typeface="+mn-ea"/>
              </a:rPr>
              <a:t>　</a:t>
            </a:r>
            <a:r>
              <a:rPr lang="ja-JP" altLang="en-US" sz="1800">
                <a:solidFill>
                  <a:schemeClr val="tx1"/>
                </a:solidFill>
                <a:latin typeface="+mn-ea"/>
                <a:ea typeface="+mn-ea"/>
              </a:rPr>
              <a:t>実</a:t>
            </a:r>
            <a:r>
              <a:rPr lang="ja-JP" altLang="en-US" sz="1800">
                <a:solidFill>
                  <a:schemeClr val="tx1"/>
                </a:solidFill>
                <a:latin typeface="+mn-ea"/>
                <a:ea typeface="+mn-ea"/>
              </a:rPr>
              <a:t>態</a:t>
            </a:r>
            <a:r>
              <a:rPr lang="ja-JP" altLang="en-US" sz="1800">
                <a:solidFill>
                  <a:schemeClr val="tx1"/>
                </a:solidFill>
                <a:latin typeface="+mn-ea"/>
                <a:ea typeface="+mn-ea"/>
              </a:rPr>
              <a:t>も見受けられる</a:t>
            </a:r>
            <a:endParaRPr lang="ja-JP" altLang="en-US" sz="1800">
              <a:solidFill>
                <a:schemeClr val="tx1"/>
              </a:solidFill>
              <a:latin typeface="+mn-ea"/>
              <a:ea typeface="+mn-ea"/>
            </a:endParaRPr>
          </a:p>
          <a:p>
            <a:pPr>
              <a:defRPr lang="ja-JP" altLang="en-US"/>
            </a:pPr>
            <a:endParaRPr lang="ja-JP" altLang="en-US" sz="1000">
              <a:solidFill>
                <a:schemeClr val="tx1"/>
              </a:solidFill>
              <a:latin typeface="+mn-ea"/>
              <a:ea typeface="+mn-ea"/>
            </a:endParaRPr>
          </a:p>
          <a:p>
            <a:pPr>
              <a:defRPr lang="ja-JP" altLang="en-US"/>
            </a:pPr>
            <a:r>
              <a:rPr lang="ja-JP" altLang="en-US" sz="1800">
                <a:solidFill>
                  <a:schemeClr val="tx1"/>
                </a:solidFill>
                <a:latin typeface="+mn-ea"/>
                <a:ea typeface="+mn-ea"/>
              </a:rPr>
              <a:t>・また、今後認知症高齢者が増加すること、それに伴い認認</a:t>
            </a:r>
            <a:r>
              <a:rPr lang="ja-JP" altLang="en-US" sz="1800">
                <a:solidFill>
                  <a:schemeClr val="tx1"/>
                </a:solidFill>
                <a:latin typeface="+mn-ea"/>
                <a:ea typeface="+mn-ea"/>
              </a:rPr>
              <a:t>介護の</a:t>
            </a:r>
            <a:r>
              <a:rPr lang="ja-JP" altLang="en-US" sz="1800">
                <a:solidFill>
                  <a:schemeClr val="tx1"/>
                </a:solidFill>
                <a:latin typeface="+mn-ea"/>
                <a:ea typeface="+mn-ea"/>
              </a:rPr>
              <a:t>増加が想</a:t>
            </a:r>
            <a:r>
              <a:rPr lang="ja-JP" altLang="en-US" sz="1800">
                <a:solidFill>
                  <a:schemeClr val="tx1"/>
                </a:solidFill>
                <a:latin typeface="+mn-ea"/>
                <a:ea typeface="+mn-ea"/>
              </a:rPr>
              <a:t>定</a:t>
            </a:r>
            <a:endParaRPr lang="ja-JP" altLang="en-US" sz="1800" b="1" u="sng">
              <a:solidFill>
                <a:schemeClr val="tx1"/>
              </a:solidFill>
              <a:latin typeface="+mn-ea"/>
              <a:ea typeface="+mn-ea"/>
            </a:endParaRPr>
          </a:p>
          <a:p>
            <a:pPr>
              <a:defRPr lang="ja-JP" altLang="en-US"/>
            </a:pPr>
            <a:r>
              <a:rPr lang="ja-JP" altLang="en-US" sz="1800">
                <a:solidFill>
                  <a:schemeClr val="tx1"/>
                </a:solidFill>
                <a:latin typeface="+mn-ea"/>
                <a:ea typeface="+mn-ea"/>
              </a:rPr>
              <a:t>　</a:t>
            </a:r>
            <a:r>
              <a:rPr lang="ja-JP" altLang="en-US" sz="1800">
                <a:solidFill>
                  <a:schemeClr val="tx1"/>
                </a:solidFill>
                <a:latin typeface="+mn-ea"/>
                <a:ea typeface="+mn-ea"/>
              </a:rPr>
              <a:t>されることを踏まえ、</a:t>
            </a:r>
            <a:r>
              <a:rPr lang="ja-JP" altLang="en-US" sz="1800" b="1" u="sng">
                <a:solidFill>
                  <a:schemeClr val="tx1"/>
                </a:solidFill>
                <a:latin typeface="+mn-ea"/>
                <a:ea typeface="+mn-ea"/>
              </a:rPr>
              <a:t>一層の施策推進及び</a:t>
            </a:r>
            <a:r>
              <a:rPr lang="ja-JP" altLang="en-US" sz="1800" b="1" u="sng">
                <a:solidFill>
                  <a:schemeClr val="tx1"/>
                </a:solidFill>
                <a:latin typeface="+mn-ea"/>
                <a:ea typeface="+mn-ea"/>
              </a:rPr>
              <a:t>体制強化が必要</a:t>
            </a:r>
            <a:endParaRPr lang="ja-JP" altLang="en-US" sz="1800">
              <a:solidFill>
                <a:schemeClr val="tx1"/>
              </a:solidFill>
              <a:latin typeface="+mn-ea"/>
              <a:ea typeface="+mn-ea"/>
            </a:endParaRPr>
          </a:p>
          <a:p>
            <a:pPr>
              <a:defRPr lang="ja-JP" altLang="en-US"/>
            </a:pPr>
            <a:endParaRPr lang="ja-JP" altLang="en-US" sz="900">
              <a:solidFill>
                <a:schemeClr val="tx1"/>
              </a:solidFill>
              <a:latin typeface="+mn-ea"/>
              <a:ea typeface="+mn-ea"/>
            </a:endParaRPr>
          </a:p>
          <a:p>
            <a:pPr>
              <a:defRPr lang="ja-JP" altLang="en-US"/>
            </a:pPr>
            <a:r>
              <a:rPr lang="ja-JP" altLang="en-US" sz="1800">
                <a:solidFill>
                  <a:schemeClr val="tx1"/>
                </a:solidFill>
                <a:latin typeface="+mn-ea"/>
                <a:ea typeface="+mn-ea"/>
              </a:rPr>
              <a:t>・第９期計画では</a:t>
            </a:r>
            <a:r>
              <a:rPr lang="ja-JP" altLang="en-US" sz="1800" b="0">
                <a:solidFill>
                  <a:schemeClr val="tx1"/>
                </a:solidFill>
                <a:latin typeface="+mn-ea"/>
                <a:ea typeface="+mn-ea"/>
              </a:rPr>
              <a:t>認知症施策に関すること</a:t>
            </a:r>
            <a:r>
              <a:rPr lang="ja-JP" altLang="en-US" sz="1800">
                <a:solidFill>
                  <a:schemeClr val="tx1"/>
                </a:solidFill>
                <a:latin typeface="+mn-ea"/>
                <a:ea typeface="+mn-ea"/>
              </a:rPr>
              <a:t>を基本方針（柱）</a:t>
            </a:r>
            <a:r>
              <a:rPr lang="ja-JP" altLang="en-US" sz="1800">
                <a:solidFill>
                  <a:schemeClr val="tx1"/>
                </a:solidFill>
                <a:latin typeface="+mn-ea"/>
                <a:ea typeface="+mn-ea"/>
              </a:rPr>
              <a:t>のひとつとす</a:t>
            </a:r>
            <a:r>
              <a:rPr lang="ja-JP" altLang="en-US" sz="1800">
                <a:solidFill>
                  <a:schemeClr val="tx1"/>
                </a:solidFill>
                <a:latin typeface="+mn-ea"/>
                <a:ea typeface="+mn-ea"/>
              </a:rPr>
              <a:t>る</a:t>
            </a:r>
            <a:endParaRPr lang="ja-JP" altLang="en-US" sz="1800">
              <a:solidFill>
                <a:schemeClr val="tx1"/>
              </a:solidFill>
              <a:latin typeface="+mn-ea"/>
              <a:ea typeface="+mn-ea"/>
            </a:endParaRPr>
          </a:p>
          <a:p>
            <a:pPr>
              <a:defRPr lang="ja-JP" altLang="en-US"/>
            </a:pPr>
            <a:endParaRPr lang="ja-JP" altLang="en-US" sz="900">
              <a:solidFill>
                <a:schemeClr val="tx1"/>
              </a:solidFill>
              <a:latin typeface="+mn-ea"/>
              <a:ea typeface="+mn-ea"/>
            </a:endParaRPr>
          </a:p>
          <a:p>
            <a:pPr>
              <a:defRPr lang="ja-JP" altLang="en-US"/>
            </a:pPr>
            <a:r>
              <a:rPr lang="ja-JP" altLang="en-US" sz="1800">
                <a:solidFill>
                  <a:schemeClr val="tx1"/>
                </a:solidFill>
                <a:latin typeface="+mn-ea"/>
                <a:ea typeface="+mn-ea"/>
              </a:rPr>
              <a:t>・本市の施策等について</a:t>
            </a:r>
            <a:r>
              <a:rPr lang="ja-JP" altLang="en-US" sz="1800" b="0">
                <a:solidFill>
                  <a:schemeClr val="tx1"/>
                </a:solidFill>
                <a:latin typeface="+mn-ea"/>
                <a:ea typeface="+mn-ea"/>
              </a:rPr>
              <a:t>現状を踏まえた総点検を行い、必要</a:t>
            </a:r>
            <a:r>
              <a:rPr lang="ja-JP" altLang="en-US" sz="1800" b="0">
                <a:solidFill>
                  <a:schemeClr val="tx1"/>
                </a:solidFill>
                <a:latin typeface="+mn-ea"/>
                <a:ea typeface="+mn-ea"/>
              </a:rPr>
              <a:t>に</a:t>
            </a:r>
            <a:r>
              <a:rPr lang="ja-JP" altLang="en-US" sz="1800" b="0">
                <a:solidFill>
                  <a:schemeClr val="tx1"/>
                </a:solidFill>
                <a:latin typeface="+mn-ea"/>
                <a:ea typeface="+mn-ea"/>
              </a:rPr>
              <a:t>応じて</a:t>
            </a:r>
            <a:r>
              <a:rPr lang="ja-JP" altLang="en-US" sz="1800" b="0">
                <a:solidFill>
                  <a:schemeClr val="tx1"/>
                </a:solidFill>
                <a:latin typeface="+mn-ea"/>
                <a:ea typeface="+mn-ea"/>
              </a:rPr>
              <a:t>各</a:t>
            </a:r>
            <a:r>
              <a:rPr lang="ja-JP" altLang="en-US" sz="1800" b="0">
                <a:solidFill>
                  <a:schemeClr val="tx1"/>
                </a:solidFill>
                <a:latin typeface="+mn-ea"/>
                <a:ea typeface="+mn-ea"/>
              </a:rPr>
              <a:t>種</a:t>
            </a:r>
            <a:r>
              <a:rPr lang="ja-JP" altLang="en-US" sz="1800" b="0">
                <a:solidFill>
                  <a:schemeClr val="tx1"/>
                </a:solidFill>
                <a:latin typeface="+mn-ea"/>
                <a:ea typeface="+mn-ea"/>
              </a:rPr>
              <a:t>制度</a:t>
            </a:r>
            <a:endParaRPr lang="ja-JP" altLang="en-US" sz="1800" b="0">
              <a:solidFill>
                <a:schemeClr val="tx1"/>
              </a:solidFill>
              <a:latin typeface="+mn-ea"/>
              <a:ea typeface="+mn-ea"/>
            </a:endParaRPr>
          </a:p>
          <a:p>
            <a:pPr>
              <a:defRPr lang="ja-JP" altLang="en-US"/>
            </a:pPr>
            <a:r>
              <a:rPr lang="ja-JP" altLang="en-US" sz="1800" b="0">
                <a:solidFill>
                  <a:schemeClr val="tx1"/>
                </a:solidFill>
                <a:latin typeface="+mn-ea"/>
                <a:ea typeface="+mn-ea"/>
              </a:rPr>
              <a:t>　</a:t>
            </a:r>
            <a:r>
              <a:rPr lang="ja-JP" altLang="en-US" sz="1800" b="0">
                <a:solidFill>
                  <a:schemeClr val="tx1"/>
                </a:solidFill>
                <a:latin typeface="+mn-ea"/>
                <a:ea typeface="+mn-ea"/>
              </a:rPr>
              <a:t>や</a:t>
            </a:r>
            <a:r>
              <a:rPr lang="ja-JP" altLang="en-US" sz="1800" b="0">
                <a:solidFill>
                  <a:schemeClr val="tx1"/>
                </a:solidFill>
                <a:latin typeface="+mn-ea"/>
                <a:ea typeface="+mn-ea"/>
              </a:rPr>
              <a:t>取</a:t>
            </a:r>
            <a:r>
              <a:rPr lang="ja-JP" altLang="en-US" sz="1800" b="0">
                <a:solidFill>
                  <a:schemeClr val="tx1"/>
                </a:solidFill>
                <a:latin typeface="+mn-ea"/>
                <a:ea typeface="+mn-ea"/>
              </a:rPr>
              <a:t>組み</a:t>
            </a:r>
            <a:r>
              <a:rPr lang="ja-JP" altLang="en-US" sz="1800" b="0">
                <a:solidFill>
                  <a:schemeClr val="tx1"/>
                </a:solidFill>
                <a:latin typeface="+mn-ea"/>
                <a:ea typeface="+mn-ea"/>
              </a:rPr>
              <a:t>等を見直し、内容の充実を図る</a:t>
            </a:r>
            <a:endParaRPr lang="ja-JP" altLang="en-US" sz="1800" b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1115" name="テキスト 18"/>
          <p:cNvSpPr txBox="1"/>
          <p:nvPr/>
        </p:nvSpPr>
        <p:spPr>
          <a:xfrm>
            <a:off x="180000" y="177423"/>
            <a:ext cx="7199563" cy="522327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2800" b="1">
                <a:solidFill>
                  <a:srgbClr val="FF8000"/>
                </a:solidFill>
              </a:rPr>
              <a:t>総論</a:t>
            </a:r>
            <a:endParaRPr lang="ja-JP" altLang="en-US" b="1">
              <a:solidFill>
                <a:srgbClr val="FF8000"/>
              </a:solidFill>
            </a:endParaRPr>
          </a:p>
        </p:txBody>
      </p:sp>
      <p:sp>
        <p:nvSpPr>
          <p:cNvPr id="111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1</a:t>
            </a:fld>
            <a:endParaRPr lang="ja-JP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122" name="テキスト 17"/>
          <p:cNvSpPr txBox="1"/>
          <p:nvPr/>
        </p:nvSpPr>
        <p:spPr>
          <a:xfrm>
            <a:off x="681789" y="696382"/>
            <a:ext cx="8282693" cy="4323368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1800" b="1">
                <a:solidFill>
                  <a:srgbClr val="FF8000"/>
                </a:solidFill>
              </a:rPr>
              <a:t>１</a:t>
            </a:r>
            <a:r>
              <a:rPr lang="ja-JP" altLang="en-US" sz="1800"/>
              <a:t>　認知症の理解啓発の推進</a:t>
            </a:r>
            <a:endParaRPr lang="ja-JP" altLang="en-US" sz="2400">
              <a:solidFill>
                <a:schemeClr val="bg1">
                  <a:lumMod val="50000"/>
                </a:schemeClr>
              </a:solidFill>
              <a:latin typeface="AR丸ゴシック体M"/>
              <a:ea typeface="AR丸ゴシック体M"/>
            </a:endParaRPr>
          </a:p>
          <a:p>
            <a:pPr>
              <a:defRPr lang="ja-JP" altLang="en-US"/>
            </a:pPr>
            <a:r>
              <a:rPr lang="ja-JP" altLang="en-US" sz="1200">
                <a:solidFill>
                  <a:schemeClr val="bg1">
                    <a:lumMod val="50000"/>
                  </a:schemeClr>
                </a:solidFill>
                <a:latin typeface="AR丸ゴシック体M"/>
                <a:ea typeface="AR丸ゴシック体M"/>
              </a:rPr>
              <a:t> 「自分ごと」として認知症をとらえる・考える</a:t>
            </a:r>
            <a:endParaRPr lang="ja-JP" altLang="en-US" sz="2000"/>
          </a:p>
          <a:p>
            <a:pPr algn="l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defRPr lang="ja-JP" altLang="en-US"/>
            </a:pPr>
            <a:endParaRPr lang="ja-JP" altLang="en-US" sz="1200">
              <a:solidFill>
                <a:schemeClr val="bg1">
                  <a:lumMod val="50000"/>
                </a:schemeClr>
              </a:solidFill>
              <a:latin typeface="AR丸ゴシック体M"/>
              <a:ea typeface="AR丸ゴシック体M"/>
            </a:endParaRPr>
          </a:p>
          <a:p>
            <a:pPr>
              <a:defRPr lang="ja-JP" altLang="en-US"/>
            </a:pPr>
            <a:r>
              <a:rPr lang="ja-JP" altLang="en-US" sz="1800" b="1">
                <a:solidFill>
                  <a:srgbClr val="FF8000"/>
                </a:solidFill>
              </a:rPr>
              <a:t>２</a:t>
            </a:r>
            <a:r>
              <a:rPr lang="ja-JP" altLang="en-US" sz="1800"/>
              <a:t>　認知症発症リスクの低減につながるフレイル予防の実践等　</a:t>
            </a:r>
            <a:r>
              <a:rPr lang="ja-JP" altLang="en-US" sz="1200">
                <a:latin typeface="AR丸ゴシック体M"/>
                <a:ea typeface="AR丸ゴシック体M"/>
              </a:rPr>
              <a:t> </a:t>
            </a:r>
            <a:endParaRPr lang="ja-JP" altLang="en-US" sz="2000">
              <a:solidFill>
                <a:schemeClr val="bg1">
                  <a:lumMod val="50000"/>
                </a:schemeClr>
              </a:solidFill>
              <a:latin typeface="AR丸ゴシック体M"/>
              <a:ea typeface="AR丸ゴシック体M"/>
            </a:endParaRPr>
          </a:p>
          <a:p>
            <a:pPr>
              <a:defRPr lang="ja-JP" altLang="en-US"/>
            </a:pPr>
            <a:r>
              <a:rPr lang="ja-JP" altLang="en-US" sz="1200">
                <a:latin typeface="AR丸ゴシック体M"/>
                <a:ea typeface="AR丸ゴシック体M"/>
              </a:rPr>
              <a:t> </a:t>
            </a:r>
            <a:r>
              <a:rPr lang="ja-JP" altLang="en-US" sz="1200">
                <a:latin typeface="AR丸ゴシック体M"/>
                <a:ea typeface="AR丸ゴシック体M"/>
              </a:rPr>
              <a:t> </a:t>
            </a:r>
            <a:r>
              <a:rPr lang="ja-JP" altLang="en-US" sz="1200">
                <a:solidFill>
                  <a:schemeClr val="bg1">
                    <a:lumMod val="50000"/>
                  </a:schemeClr>
                </a:solidFill>
                <a:latin typeface="AR丸ゴシック体M"/>
                <a:ea typeface="AR丸ゴシック体M"/>
              </a:rPr>
              <a:t>認知症予防につながるフレイル予防の推進</a:t>
            </a:r>
            <a:endParaRPr lang="ja-JP" altLang="en-US" sz="1200">
              <a:latin typeface="AR丸ゴシック体M"/>
              <a:ea typeface="AR丸ゴシック体M"/>
            </a:endParaRPr>
          </a:p>
          <a:p>
            <a:pPr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defRPr lang="ja-JP" altLang="en-US"/>
            </a:pPr>
            <a:endParaRPr lang="ja-JP" altLang="en-US" sz="1200">
              <a:solidFill>
                <a:schemeClr val="bg1">
                  <a:lumMod val="50000"/>
                </a:schemeClr>
              </a:solidFill>
              <a:latin typeface="AR丸ゴシック体M"/>
              <a:ea typeface="AR丸ゴシック体M"/>
            </a:endParaRPr>
          </a:p>
          <a:p>
            <a:pPr>
              <a:defRPr lang="ja-JP" altLang="en-US"/>
            </a:pPr>
            <a:r>
              <a:rPr lang="ja-JP" altLang="en-US" sz="1800" b="1">
                <a:solidFill>
                  <a:srgbClr val="FF8000"/>
                </a:solidFill>
              </a:rPr>
              <a:t>３</a:t>
            </a:r>
            <a:r>
              <a:rPr lang="ja-JP" altLang="en-US" sz="1800"/>
              <a:t>　見守り体制の充実　</a:t>
            </a:r>
            <a:endParaRPr lang="ja-JP" altLang="en-US" sz="2400">
              <a:solidFill>
                <a:schemeClr val="bg1">
                  <a:lumMod val="50000"/>
                </a:schemeClr>
              </a:solidFill>
              <a:latin typeface="AR丸ゴシック体M"/>
              <a:ea typeface="AR丸ゴシック体M"/>
            </a:endParaRPr>
          </a:p>
          <a:p>
            <a:pPr>
              <a:defRPr lang="ja-JP" altLang="en-US"/>
            </a:pPr>
            <a:r>
              <a:rPr lang="ja-JP" altLang="en-US" sz="1200">
                <a:solidFill>
                  <a:schemeClr val="bg1">
                    <a:lumMod val="50000"/>
                  </a:schemeClr>
                </a:solidFill>
                <a:latin typeface="AR丸ゴシック体M"/>
                <a:ea typeface="AR丸ゴシック体M"/>
              </a:rPr>
              <a:t>  認知症になっても、地域で安心して暮らすことができる</a:t>
            </a:r>
            <a:endParaRPr lang="ja-JP" altLang="en-US" sz="2000"/>
          </a:p>
          <a:p>
            <a:pPr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defRPr lang="ja-JP" altLang="en-US"/>
            </a:pPr>
            <a:endParaRPr lang="ja-JP" altLang="en-US" sz="1200">
              <a:solidFill>
                <a:schemeClr val="bg1">
                  <a:lumMod val="50000"/>
                </a:schemeClr>
              </a:solidFill>
              <a:latin typeface="AR丸ゴシック体M"/>
              <a:ea typeface="AR丸ゴシック体M"/>
            </a:endParaRPr>
          </a:p>
          <a:p>
            <a:pPr>
              <a:defRPr lang="ja-JP" altLang="en-US"/>
            </a:pPr>
            <a:r>
              <a:rPr lang="ja-JP" altLang="en-US" sz="1800" b="1">
                <a:solidFill>
                  <a:srgbClr val="FF8000"/>
                </a:solidFill>
              </a:rPr>
              <a:t>４</a:t>
            </a:r>
            <a:r>
              <a:rPr lang="ja-JP" altLang="en-US" sz="1800"/>
              <a:t>　本人発信の支援と家族・支援者の支援</a:t>
            </a:r>
            <a:endParaRPr lang="ja-JP" altLang="en-US" sz="2400"/>
          </a:p>
          <a:p>
            <a:pPr>
              <a:defRPr lang="ja-JP" altLang="en-US"/>
            </a:pPr>
            <a:r>
              <a:rPr lang="ja-JP" altLang="en-US" sz="1200">
                <a:solidFill>
                  <a:schemeClr val="bg1">
                    <a:lumMod val="50000"/>
                  </a:schemeClr>
                </a:solidFill>
                <a:latin typeface="AR丸ゴシック体M"/>
                <a:ea typeface="AR丸ゴシック体M"/>
              </a:rPr>
              <a:t>  関係づくりを通じ、本人の気持ちをサポートする／家族・介護者の精神的負担を軽減する</a:t>
            </a:r>
            <a:endParaRPr lang="ja-JP" altLang="en-US" sz="2400">
              <a:solidFill>
                <a:schemeClr val="bg1">
                  <a:lumMod val="50000"/>
                </a:schemeClr>
              </a:solidFill>
              <a:latin typeface="AR丸ゴシック体M"/>
              <a:ea typeface="AR丸ゴシック体M"/>
            </a:endParaRPr>
          </a:p>
          <a:p>
            <a:pPr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defRPr lang="ja-JP" altLang="en-US"/>
            </a:pPr>
            <a:endParaRPr lang="ja-JP" altLang="en-US" sz="1200">
              <a:solidFill>
                <a:schemeClr val="bg1">
                  <a:lumMod val="50000"/>
                </a:schemeClr>
              </a:solidFill>
              <a:latin typeface="AR丸ゴシック体M"/>
              <a:ea typeface="AR丸ゴシック体M"/>
            </a:endParaRPr>
          </a:p>
          <a:p>
            <a:pPr>
              <a:defRPr lang="ja-JP" altLang="en-US"/>
            </a:pPr>
            <a:r>
              <a:rPr lang="ja-JP" altLang="en-US" sz="1800" b="1">
                <a:solidFill>
                  <a:srgbClr val="FF8000"/>
                </a:solidFill>
              </a:rPr>
              <a:t>５</a:t>
            </a:r>
            <a:r>
              <a:rPr lang="ja-JP" altLang="en-US" sz="1800"/>
              <a:t>　本人・家族視点の施策の充実　</a:t>
            </a:r>
            <a:endParaRPr lang="ja-JP" altLang="en-US" sz="2400">
              <a:solidFill>
                <a:schemeClr val="bg1">
                  <a:lumMod val="50000"/>
                </a:schemeClr>
              </a:solidFill>
              <a:latin typeface="AR丸ゴシック体M"/>
              <a:ea typeface="AR丸ゴシック体M"/>
            </a:endParaRPr>
          </a:p>
          <a:p>
            <a:pPr>
              <a:defRPr lang="ja-JP" altLang="en-US"/>
            </a:pPr>
            <a:r>
              <a:rPr lang="ja-JP" altLang="en-US" sz="1200">
                <a:solidFill>
                  <a:schemeClr val="bg1">
                    <a:lumMod val="50000"/>
                  </a:schemeClr>
                </a:solidFill>
                <a:latin typeface="AR丸ゴシック体M"/>
                <a:ea typeface="AR丸ゴシック体M"/>
              </a:rPr>
              <a:t>  実態を踏まえた実効性のある施策の充実を図る</a:t>
            </a:r>
            <a:endParaRPr lang="ja-JP" altLang="en-US" sz="2000"/>
          </a:p>
          <a:p>
            <a:pPr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defRPr lang="ja-JP" altLang="en-US"/>
            </a:pPr>
            <a:endParaRPr lang="ja-JP" altLang="en-US" sz="1200">
              <a:solidFill>
                <a:schemeClr val="bg1">
                  <a:lumMod val="50000"/>
                </a:schemeClr>
              </a:solidFill>
              <a:latin typeface="AR丸ゴシック体M"/>
              <a:ea typeface="AR丸ゴシック体M"/>
            </a:endParaRPr>
          </a:p>
          <a:p>
            <a:pPr>
              <a:defRPr lang="ja-JP" altLang="en-US"/>
            </a:pPr>
            <a:r>
              <a:rPr lang="ja-JP" altLang="en-US" sz="1800" b="1">
                <a:solidFill>
                  <a:srgbClr val="FF8000"/>
                </a:solidFill>
              </a:rPr>
              <a:t>６</a:t>
            </a:r>
            <a:r>
              <a:rPr lang="ja-JP" altLang="en-US" sz="1800"/>
              <a:t>　若年性認知症の人への支援　</a:t>
            </a:r>
            <a:endParaRPr lang="ja-JP" altLang="en-US" sz="2400">
              <a:solidFill>
                <a:schemeClr val="bg1">
                  <a:lumMod val="50000"/>
                </a:schemeClr>
              </a:solidFill>
              <a:latin typeface="AR丸ゴシック体M"/>
              <a:ea typeface="AR丸ゴシック体M"/>
            </a:endParaRPr>
          </a:p>
          <a:p>
            <a:pPr>
              <a:defRPr lang="ja-JP" altLang="en-US"/>
            </a:pPr>
            <a:r>
              <a:rPr lang="ja-JP" altLang="en-US" sz="1200">
                <a:solidFill>
                  <a:schemeClr val="bg1">
                    <a:lumMod val="50000"/>
                  </a:schemeClr>
                </a:solidFill>
                <a:latin typeface="AR丸ゴシック体M"/>
                <a:ea typeface="AR丸ゴシック体M"/>
              </a:rPr>
              <a:t>  若年性認知症の人の不安や困難をサポートする</a:t>
            </a:r>
            <a:endParaRPr lang="ja-JP" altLang="en-US" sz="2000"/>
          </a:p>
          <a:p>
            <a:pPr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defRPr lang="ja-JP" altLang="en-US"/>
            </a:pPr>
            <a:endParaRPr lang="ja-JP" altLang="en-US" sz="1200">
              <a:solidFill>
                <a:schemeClr val="bg1">
                  <a:lumMod val="50000"/>
                </a:schemeClr>
              </a:solidFill>
              <a:latin typeface="AR丸ゴシック体M"/>
              <a:ea typeface="AR丸ゴシック体M"/>
            </a:endParaRPr>
          </a:p>
          <a:p>
            <a:pPr>
              <a:defRPr lang="ja-JP" altLang="en-US"/>
            </a:pPr>
            <a:r>
              <a:rPr lang="ja-JP" altLang="en-US" sz="1800" b="1">
                <a:solidFill>
                  <a:srgbClr val="FF8000"/>
                </a:solidFill>
              </a:rPr>
              <a:t>７</a:t>
            </a:r>
            <a:r>
              <a:rPr lang="ja-JP" altLang="en-US" sz="1800"/>
              <a:t>　医療介護連携体制の強化</a:t>
            </a:r>
            <a:endParaRPr lang="ja-JP" altLang="en-US" sz="2400">
              <a:solidFill>
                <a:schemeClr val="bg1">
                  <a:lumMod val="50000"/>
                </a:schemeClr>
              </a:solidFill>
              <a:latin typeface="AR丸ゴシック体M"/>
              <a:ea typeface="AR丸ゴシック体M"/>
            </a:endParaRPr>
          </a:p>
          <a:p>
            <a:pPr>
              <a:defRPr lang="ja-JP" altLang="en-US"/>
            </a:pPr>
            <a:r>
              <a:rPr lang="ja-JP" altLang="en-US" sz="1200">
                <a:solidFill>
                  <a:schemeClr val="bg1">
                    <a:lumMod val="50000"/>
                  </a:schemeClr>
                </a:solidFill>
                <a:latin typeface="AR丸ゴシック体M"/>
                <a:ea typeface="AR丸ゴシック体M"/>
              </a:rPr>
              <a:t>  早期発見・早期診断を軸に、そのときの容態にふさわしい場所で医療・介護が提供される</a:t>
            </a:r>
            <a:endParaRPr lang="ja-JP" altLang="en-US" sz="2000"/>
          </a:p>
          <a:p>
            <a:pPr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defRPr lang="ja-JP" altLang="en-US"/>
            </a:pPr>
            <a:endParaRPr lang="ja-JP" altLang="en-US" sz="1200">
              <a:solidFill>
                <a:schemeClr val="bg1">
                  <a:lumMod val="50000"/>
                </a:schemeClr>
              </a:solidFill>
              <a:latin typeface="AR丸ゴシック体M"/>
              <a:ea typeface="AR丸ゴシック体M"/>
            </a:endParaRPr>
          </a:p>
          <a:p>
            <a:pPr>
              <a:defRPr lang="ja-JP" altLang="en-US"/>
            </a:pPr>
            <a:r>
              <a:rPr lang="ja-JP" altLang="en-US" sz="1800" b="1">
                <a:solidFill>
                  <a:srgbClr val="FF8000"/>
                </a:solidFill>
              </a:rPr>
              <a:t>８</a:t>
            </a:r>
            <a:r>
              <a:rPr lang="ja-JP" altLang="en-US" sz="1800"/>
              <a:t>　生活支援の充実</a:t>
            </a:r>
            <a:endParaRPr lang="ja-JP" altLang="en-US" sz="2000">
              <a:solidFill>
                <a:schemeClr val="bg1">
                  <a:lumMod val="50000"/>
                </a:schemeClr>
              </a:solidFill>
              <a:latin typeface="AR丸ゴシック体M"/>
              <a:ea typeface="AR丸ゴシック体M"/>
            </a:endParaRPr>
          </a:p>
          <a:p>
            <a:pPr>
              <a:defRPr lang="ja-JP" altLang="en-US"/>
            </a:pPr>
            <a:r>
              <a:rPr lang="ja-JP" altLang="en-US" sz="1200">
                <a:solidFill>
                  <a:schemeClr val="bg1">
                    <a:lumMod val="50000"/>
                  </a:schemeClr>
                </a:solidFill>
                <a:latin typeface="AR丸ゴシック体M"/>
                <a:ea typeface="AR丸ゴシック体M"/>
              </a:rPr>
              <a:t>  認知症の人の日々の生活を支える環境づくり</a:t>
            </a:r>
            <a:endParaRPr lang="ja-JP" altLang="en-US" sz="2000"/>
          </a:p>
        </p:txBody>
      </p:sp>
      <p:sp>
        <p:nvSpPr>
          <p:cNvPr id="1123" name="テキスト 18"/>
          <p:cNvSpPr txBox="1"/>
          <p:nvPr/>
        </p:nvSpPr>
        <p:spPr>
          <a:xfrm>
            <a:off x="179919" y="123750"/>
            <a:ext cx="8424308" cy="522327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2800" b="1">
                <a:solidFill>
                  <a:srgbClr val="FF8000"/>
                </a:solidFill>
              </a:rPr>
              <a:t>第９期計画の認知症施策の体系（案）</a:t>
            </a:r>
            <a:endParaRPr lang="ja-JP" altLang="en-US" b="1">
              <a:solidFill>
                <a:srgbClr val="FF8000"/>
              </a:solidFill>
            </a:endParaRPr>
          </a:p>
        </p:txBody>
      </p:sp>
      <p:sp>
        <p:nvSpPr>
          <p:cNvPr id="112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2</a:t>
            </a:fld>
            <a:endParaRPr lang="ja-JP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126" name="テキスト 18"/>
          <p:cNvSpPr txBox="1"/>
          <p:nvPr/>
        </p:nvSpPr>
        <p:spPr>
          <a:xfrm>
            <a:off x="180000" y="177423"/>
            <a:ext cx="7199563" cy="522327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2800" b="1">
                <a:solidFill>
                  <a:srgbClr val="FF8000"/>
                </a:solidFill>
              </a:rPr>
              <a:t>１　認知症の理解啓発</a:t>
            </a:r>
            <a:endParaRPr lang="ja-JP" altLang="en-US" b="1">
              <a:solidFill>
                <a:srgbClr val="FF8000"/>
              </a:solidFill>
            </a:endParaRPr>
          </a:p>
        </p:txBody>
      </p:sp>
      <p:sp>
        <p:nvSpPr>
          <p:cNvPr id="1127" name="テキスト 44"/>
          <p:cNvSpPr txBox="1"/>
          <p:nvPr/>
        </p:nvSpPr>
        <p:spPr>
          <a:xfrm>
            <a:off x="252000" y="771750"/>
            <a:ext cx="4104004" cy="90961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p>
            <a:pPr algn="ctr">
              <a:defRPr lang="ja-JP" altLang="en-US"/>
            </a:pPr>
            <a:r>
              <a:rPr lang="ja-JP" altLang="en-US" sz="1600" b="1">
                <a:solidFill>
                  <a:schemeClr val="bg1">
                    <a:lumMod val="50000"/>
                  </a:schemeClr>
                </a:solidFill>
              </a:rPr>
              <a:t>第８期の主な施策・取組み</a:t>
            </a:r>
            <a:endParaRPr lang="ja-JP" altLang="en-US" sz="1600" b="1">
              <a:solidFill>
                <a:schemeClr val="bg1">
                  <a:lumMod val="50000"/>
                </a:schemeClr>
              </a:solidFill>
            </a:endParaRPr>
          </a:p>
          <a:p>
            <a:pPr algn="ctr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defRPr lang="ja-JP" altLang="en-US"/>
            </a:pPr>
            <a:endParaRPr lang="ja-JP" altLang="en-US" sz="1600">
              <a:solidFill>
                <a:srgbClr val="000000"/>
              </a:solidFill>
            </a:endParaRPr>
          </a:p>
          <a:p>
            <a:pPr>
              <a:defRPr lang="ja-JP" altLang="en-US"/>
            </a:pPr>
            <a:r>
              <a:rPr lang="ja-JP" altLang="en-US" sz="1400">
                <a:solidFill>
                  <a:srgbClr val="000000"/>
                </a:solidFill>
              </a:rPr>
              <a:t>・認知症サポーター養成講座の実施</a:t>
            </a:r>
            <a:endParaRPr lang="ja-JP" altLang="en-US" sz="1000">
              <a:solidFill>
                <a:srgbClr val="000000"/>
              </a:solidFill>
            </a:endParaRPr>
          </a:p>
          <a:p>
            <a:pPr>
              <a:defRPr lang="ja-JP" altLang="en-US"/>
            </a:pPr>
            <a:r>
              <a:rPr lang="ja-JP" altLang="en-US" sz="1400">
                <a:solidFill>
                  <a:srgbClr val="000000"/>
                </a:solidFill>
              </a:rPr>
              <a:t>・認知症ケアパスの作成・配布</a:t>
            </a: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1128" name="テキスト 45"/>
          <p:cNvSpPr txBox="1"/>
          <p:nvPr/>
        </p:nvSpPr>
        <p:spPr>
          <a:xfrm>
            <a:off x="252000" y="2250097"/>
            <a:ext cx="4099186" cy="2553653"/>
          </a:xfrm>
          <a:prstGeom prst="rect">
            <a:avLst/>
          </a:prstGeom>
        </p:spPr>
        <p:txBody>
          <a:bodyPr wrap="square">
            <a:spAutoFit/>
          </a:bodyPr>
          <a:p>
            <a:pPr algn="l">
              <a:defRPr lang="ja-JP" altLang="en-US"/>
            </a:pP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・幅広い領域・世代に対し認知</a:t>
            </a: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症サポーター養成</a:t>
            </a:r>
            <a:endParaRPr lang="ja-JP" altLang="en-US" sz="1400">
              <a:solidFill>
                <a:schemeClr val="bg1">
                  <a:lumMod val="50000"/>
                </a:schemeClr>
              </a:solidFill>
            </a:endParaRPr>
          </a:p>
          <a:p>
            <a:pPr algn="l">
              <a:defRPr lang="ja-JP" altLang="en-US"/>
            </a:pP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　</a:t>
            </a: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講座を実施しており、認知症</a:t>
            </a: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に対する理解</a:t>
            </a: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の</a:t>
            </a: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輪</a:t>
            </a:r>
            <a:endParaRPr lang="ja-JP" altLang="en-US" sz="1400">
              <a:solidFill>
                <a:schemeClr val="bg1">
                  <a:lumMod val="50000"/>
                </a:schemeClr>
              </a:solidFill>
            </a:endParaRPr>
          </a:p>
          <a:p>
            <a:pPr algn="l">
              <a:defRPr lang="ja-JP" altLang="en-US"/>
            </a:pP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　</a:t>
            </a: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を着実に広げている</a:t>
            </a:r>
            <a:endParaRPr lang="ja-JP" altLang="en-US" sz="1400">
              <a:solidFill>
                <a:schemeClr val="bg1">
                  <a:lumMod val="50000"/>
                </a:schemeClr>
              </a:solidFill>
            </a:endParaRPr>
          </a:p>
          <a:p>
            <a:pPr algn="l">
              <a:defRPr lang="ja-JP" altLang="en-US"/>
            </a:pPr>
            <a:endParaRPr lang="ja-JP" altLang="en-US" sz="1000">
              <a:solidFill>
                <a:schemeClr val="bg1">
                  <a:lumMod val="50000"/>
                </a:schemeClr>
              </a:solidFill>
            </a:endParaRPr>
          </a:p>
          <a:p>
            <a:pPr algn="l">
              <a:defRPr lang="ja-JP" altLang="en-US"/>
            </a:pP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・しかしながら、依然として、「自分は認知症に</a:t>
            </a:r>
            <a:endParaRPr lang="ja-JP" altLang="en-US" sz="1400">
              <a:solidFill>
                <a:schemeClr val="bg1">
                  <a:lumMod val="50000"/>
                </a:schemeClr>
              </a:solidFill>
            </a:endParaRPr>
          </a:p>
          <a:p>
            <a:pPr algn="l">
              <a:defRPr lang="ja-JP" altLang="en-US"/>
            </a:pP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　</a:t>
            </a: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なりたくない」といった気持ちは多くの人が抱</a:t>
            </a:r>
            <a:endParaRPr lang="ja-JP" altLang="en-US" sz="1400">
              <a:solidFill>
                <a:schemeClr val="bg1">
                  <a:lumMod val="50000"/>
                </a:schemeClr>
              </a:solidFill>
            </a:endParaRPr>
          </a:p>
          <a:p>
            <a:pPr algn="l">
              <a:defRPr lang="ja-JP" altLang="en-US"/>
            </a:pP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　</a:t>
            </a: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くところであり、</a:t>
            </a:r>
            <a:r>
              <a:rPr lang="ja-JP" altLang="en-US" sz="1400" b="1" u="sng">
                <a:solidFill>
                  <a:schemeClr val="bg1">
                    <a:lumMod val="50000"/>
                  </a:schemeClr>
                </a:solidFill>
              </a:rPr>
              <a:t>「自分ごと」としての理解啓</a:t>
            </a:r>
            <a:endParaRPr lang="ja-JP" altLang="en-US" sz="1400" b="1" u="sng">
              <a:solidFill>
                <a:schemeClr val="bg1">
                  <a:lumMod val="50000"/>
                </a:schemeClr>
              </a:solidFill>
            </a:endParaRPr>
          </a:p>
          <a:p>
            <a:pPr algn="l">
              <a:defRPr lang="ja-JP" altLang="en-US"/>
            </a:pPr>
            <a:r>
              <a:rPr lang="ja-JP" altLang="en-US" sz="1400" b="1" u="none">
                <a:solidFill>
                  <a:schemeClr val="bg1">
                    <a:lumMod val="50000"/>
                  </a:schemeClr>
                </a:solidFill>
              </a:rPr>
              <a:t>　</a:t>
            </a:r>
            <a:r>
              <a:rPr lang="ja-JP" altLang="en-US" sz="1400" b="1" u="sng">
                <a:solidFill>
                  <a:schemeClr val="bg1">
                    <a:lumMod val="50000"/>
                  </a:schemeClr>
                </a:solidFill>
              </a:rPr>
              <a:t>発には課題がある</a:t>
            </a:r>
            <a:endParaRPr lang="ja-JP" altLang="en-US" sz="1400" b="1" u="sng">
              <a:solidFill>
                <a:schemeClr val="bg1">
                  <a:lumMod val="50000"/>
                </a:schemeClr>
              </a:solidFill>
            </a:endParaRPr>
          </a:p>
          <a:p>
            <a:pPr algn="l">
              <a:defRPr lang="ja-JP" altLang="en-US"/>
            </a:pPr>
            <a:endParaRPr lang="ja-JP" altLang="en-US" sz="1000" b="1" u="sng">
              <a:solidFill>
                <a:schemeClr val="bg1">
                  <a:lumMod val="50000"/>
                </a:schemeClr>
              </a:solidFill>
            </a:endParaRPr>
          </a:p>
          <a:p>
            <a:pPr algn="l">
              <a:defRPr lang="ja-JP" altLang="en-US"/>
            </a:pP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・認知症ケアパスについて、作成から一定期間が</a:t>
            </a:r>
            <a:endParaRPr lang="ja-JP" altLang="en-US" sz="1400" b="1" u="sng">
              <a:solidFill>
                <a:schemeClr val="bg1">
                  <a:lumMod val="50000"/>
                </a:schemeClr>
              </a:solidFill>
            </a:endParaRPr>
          </a:p>
          <a:p>
            <a:pPr algn="l">
              <a:defRPr lang="ja-JP" altLang="en-US"/>
            </a:pP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　</a:t>
            </a: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経過し、</a:t>
            </a:r>
            <a:r>
              <a:rPr lang="ja-JP" altLang="en-US" sz="1400" b="1" i="0">
                <a:solidFill>
                  <a:schemeClr val="bg1">
                    <a:lumMod val="50000"/>
                  </a:schemeClr>
                </a:solidFill>
              </a:rPr>
              <a:t>改定</a:t>
            </a:r>
            <a:r>
              <a:rPr lang="ja-JP" altLang="en-US" sz="1400" b="1" i="0">
                <a:solidFill>
                  <a:schemeClr val="bg1">
                    <a:lumMod val="50000"/>
                  </a:schemeClr>
                </a:solidFill>
              </a:rPr>
              <a:t>が必</a:t>
            </a:r>
            <a:r>
              <a:rPr lang="ja-JP" altLang="en-US" sz="1400" b="1">
                <a:solidFill>
                  <a:schemeClr val="bg1">
                    <a:lumMod val="50000"/>
                  </a:schemeClr>
                </a:solidFill>
              </a:rPr>
              <a:t>要。</a:t>
            </a:r>
            <a:r>
              <a:rPr lang="ja-JP" altLang="en-US" sz="1400" b="0">
                <a:solidFill>
                  <a:schemeClr val="bg1">
                    <a:lumMod val="50000"/>
                  </a:schemeClr>
                </a:solidFill>
              </a:rPr>
              <a:t>また、</a:t>
            </a:r>
            <a:r>
              <a:rPr lang="ja-JP" altLang="en-US" sz="1400" b="1">
                <a:solidFill>
                  <a:schemeClr val="bg1">
                    <a:lumMod val="50000"/>
                  </a:schemeClr>
                </a:solidFill>
              </a:rPr>
              <a:t>本人視点を</a:t>
            </a:r>
            <a:r>
              <a:rPr lang="ja-JP" altLang="en-US" sz="1400" b="1">
                <a:solidFill>
                  <a:schemeClr val="bg1">
                    <a:lumMod val="50000"/>
                  </a:schemeClr>
                </a:solidFill>
              </a:rPr>
              <a:t>盛り込</a:t>
            </a:r>
            <a:endParaRPr lang="ja-JP" altLang="en-US" sz="1400" b="1">
              <a:solidFill>
                <a:schemeClr val="bg1">
                  <a:lumMod val="50000"/>
                </a:schemeClr>
              </a:solidFill>
            </a:endParaRPr>
          </a:p>
          <a:p>
            <a:pPr algn="l">
              <a:defRPr lang="ja-JP" altLang="en-US"/>
            </a:pPr>
            <a:r>
              <a:rPr lang="ja-JP" altLang="en-US" sz="1400" b="1">
                <a:solidFill>
                  <a:schemeClr val="bg1">
                    <a:lumMod val="50000"/>
                  </a:schemeClr>
                </a:solidFill>
              </a:rPr>
              <a:t>　</a:t>
            </a:r>
            <a:r>
              <a:rPr lang="ja-JP" altLang="en-US" sz="1400" b="1">
                <a:solidFill>
                  <a:schemeClr val="bg1">
                    <a:lumMod val="50000"/>
                  </a:schemeClr>
                </a:solidFill>
              </a:rPr>
              <a:t>んだ内容への改定が望ましい。</a:t>
            </a:r>
            <a:endParaRPr lang="ja-JP" altLang="en-US" sz="14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29" name="テキスト 47"/>
          <p:cNvSpPr txBox="1"/>
          <p:nvPr/>
        </p:nvSpPr>
        <p:spPr>
          <a:xfrm>
            <a:off x="252000" y="1824428"/>
            <a:ext cx="4099186" cy="337661"/>
          </a:xfrm>
          <a:prstGeom prst="rect">
            <a:avLst/>
          </a:prstGeom>
          <a:solidFill>
            <a:srgbClr val="FFE69A"/>
          </a:solidFill>
        </p:spPr>
        <p:txBody>
          <a:bodyPr wrap="square">
            <a:spAutoFit/>
          </a:bodyPr>
          <a:p>
            <a:pPr algn="ctr">
              <a:defRPr lang="ja-JP" altLang="en-US"/>
            </a:pPr>
            <a:r>
              <a:rPr lang="ja-JP" altLang="en-US" sz="1600" b="1">
                <a:solidFill>
                  <a:srgbClr val="000000"/>
                </a:solidFill>
              </a:rPr>
              <a:t>現状・課題</a:t>
            </a:r>
            <a:endParaRPr lang="ja-JP" altLang="en-US" sz="2000" b="1">
              <a:solidFill>
                <a:srgbClr val="000000"/>
              </a:solidFill>
            </a:endParaRPr>
          </a:p>
        </p:txBody>
      </p:sp>
      <p:sp>
        <p:nvSpPr>
          <p:cNvPr id="1130" name="図形 49"/>
          <p:cNvSpPr/>
          <p:nvPr/>
        </p:nvSpPr>
        <p:spPr>
          <a:xfrm>
            <a:off x="4428000" y="2283750"/>
            <a:ext cx="365467" cy="956592"/>
          </a:xfrm>
          <a:prstGeom prst="rightArrow">
            <a:avLst/>
          </a:prstGeom>
          <a:solidFill>
            <a:srgbClr val="FF8000"/>
          </a:solidFill>
          <a:ln w="12700" cap="flat" cmpd="sng" algn="ctr">
            <a:solidFill>
              <a:srgbClr val="FF8000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31" name="テキスト 90"/>
          <p:cNvSpPr txBox="1"/>
          <p:nvPr/>
        </p:nvSpPr>
        <p:spPr>
          <a:xfrm>
            <a:off x="4864814" y="496327"/>
            <a:ext cx="4099186" cy="4523423"/>
          </a:xfrm>
          <a:prstGeom prst="rect">
            <a:avLst/>
          </a:prstGeom>
          <a:solidFill>
            <a:srgbClr val="FFFFBE"/>
          </a:solidFill>
        </p:spPr>
        <p:txBody>
          <a:bodyPr wrap="square">
            <a:spAutoFit/>
          </a:bodyPr>
          <a:p>
            <a:pPr algn="ctr">
              <a:defRPr lang="ja-JP" altLang="en-US"/>
            </a:pPr>
            <a:r>
              <a:rPr lang="ja-JP" altLang="en-US" sz="1600" b="1">
                <a:solidFill>
                  <a:srgbClr val="FF4200"/>
                </a:solidFill>
              </a:rPr>
              <a:t>第９期の主な施策・取組み（案）</a:t>
            </a:r>
            <a:endParaRPr lang="ja-JP" altLang="en-US" sz="1600" b="1">
              <a:solidFill>
                <a:srgbClr val="FF4200"/>
              </a:solidFill>
            </a:endParaRPr>
          </a:p>
          <a:p>
            <a:pPr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 lang="ja-JP" altLang="en-US"/>
            </a:pPr>
            <a:endParaRPr lang="ja-JP" altLang="en-US" sz="1600">
              <a:solidFill>
                <a:schemeClr val="tx1"/>
              </a:solidFill>
            </a:endParaRPr>
          </a:p>
          <a:p>
            <a:pPr>
              <a:defRPr lang="ja-JP" altLang="en-US"/>
            </a:pPr>
            <a:r>
              <a:rPr lang="ja-JP" altLang="en-US" sz="1400" b="1">
                <a:solidFill>
                  <a:schemeClr val="tx1"/>
                </a:solidFill>
              </a:rPr>
              <a:t>・</a:t>
            </a:r>
            <a:r>
              <a:rPr lang="ja-JP" altLang="en-US" sz="1400" b="1">
                <a:solidFill>
                  <a:schemeClr val="tx1"/>
                </a:solidFill>
              </a:rPr>
              <a:t>認知症サポーター養成講座の実施</a:t>
            </a:r>
            <a:endParaRPr lang="ja-JP" altLang="en-US" sz="1600" b="1">
              <a:solidFill>
                <a:schemeClr val="tx1"/>
              </a:solidFill>
            </a:endParaRPr>
          </a:p>
          <a:p>
            <a:pPr>
              <a:defRPr lang="ja-JP" altLang="en-US"/>
            </a:pPr>
            <a:r>
              <a:rPr lang="ja-JP" altLang="en-US" sz="1400" b="1">
                <a:solidFill>
                  <a:schemeClr val="tx1"/>
                </a:solidFill>
              </a:rPr>
              <a:t>・</a:t>
            </a:r>
            <a:r>
              <a:rPr lang="ja-JP" altLang="en-US" sz="1400" b="1">
                <a:solidFill>
                  <a:schemeClr val="tx1"/>
                </a:solidFill>
              </a:rPr>
              <a:t>こども向け</a:t>
            </a:r>
            <a:r>
              <a:rPr lang="ja-JP" altLang="en-US" sz="1400" b="1">
                <a:solidFill>
                  <a:schemeClr val="tx1"/>
                </a:solidFill>
              </a:rPr>
              <a:t>サポーター養成講座の充実</a:t>
            </a:r>
            <a:r>
              <a:rPr lang="ja-JP" altLang="en-US" sz="1400" b="1">
                <a:solidFill>
                  <a:srgbClr val="FF4200"/>
                </a:solidFill>
              </a:rPr>
              <a:t>★</a:t>
            </a:r>
            <a:endParaRPr lang="ja-JP" altLang="en-US" sz="1400" b="1">
              <a:solidFill>
                <a:srgbClr val="FF4200"/>
              </a:solidFill>
            </a:endParaRPr>
          </a:p>
          <a:p>
            <a:pPr>
              <a:defRPr lang="ja-JP" altLang="en-US"/>
            </a:pPr>
            <a:r>
              <a:rPr lang="ja-JP" altLang="en-US" sz="1200">
                <a:solidFill>
                  <a:schemeClr val="accent2">
                    <a:lumMod val="75000"/>
                  </a:schemeClr>
                </a:solidFill>
              </a:rPr>
              <a:t>　</a:t>
            </a:r>
            <a:r>
              <a:rPr lang="ja-JP" altLang="en-US" sz="1100">
                <a:solidFill>
                  <a:schemeClr val="accent2">
                    <a:lumMod val="75000"/>
                  </a:schemeClr>
                </a:solidFill>
              </a:rPr>
              <a:t>こどもが高齢者の目線に立つことを通じた理解啓発</a:t>
            </a:r>
            <a:endParaRPr lang="ja-JP" altLang="en-US" sz="1100">
              <a:solidFill>
                <a:schemeClr val="accent2">
                  <a:lumMod val="75000"/>
                </a:schemeClr>
              </a:solidFill>
            </a:endParaRPr>
          </a:p>
          <a:p>
            <a:pPr>
              <a:defRPr lang="ja-JP" altLang="en-US"/>
            </a:pPr>
            <a:r>
              <a:rPr lang="ja-JP" altLang="en-US" sz="1200">
                <a:solidFill>
                  <a:schemeClr val="tx1"/>
                </a:solidFill>
              </a:rPr>
              <a:t>　</a:t>
            </a:r>
            <a:r>
              <a:rPr lang="ja-JP" altLang="en-US" sz="1200">
                <a:solidFill>
                  <a:schemeClr val="tx1"/>
                </a:solidFill>
              </a:rPr>
              <a:t>➡市内小中学校における「こども向けサポーター養成</a:t>
            </a:r>
            <a:endParaRPr lang="ja-JP" altLang="en-US" sz="1200">
              <a:solidFill>
                <a:schemeClr val="tx1"/>
              </a:solidFill>
            </a:endParaRPr>
          </a:p>
          <a:p>
            <a:pPr>
              <a:defRPr lang="ja-JP" altLang="en-US"/>
            </a:pPr>
            <a:r>
              <a:rPr lang="ja-JP" altLang="en-US" sz="1200">
                <a:solidFill>
                  <a:schemeClr val="tx1"/>
                </a:solidFill>
              </a:rPr>
              <a:t>　</a:t>
            </a:r>
            <a:r>
              <a:rPr lang="ja-JP" altLang="en-US" sz="1200">
                <a:solidFill>
                  <a:schemeClr val="tx1"/>
                </a:solidFill>
              </a:rPr>
              <a:t>　</a:t>
            </a:r>
            <a:r>
              <a:rPr lang="ja-JP" altLang="en-US" sz="1200">
                <a:solidFill>
                  <a:schemeClr val="tx1"/>
                </a:solidFill>
              </a:rPr>
              <a:t>講</a:t>
            </a:r>
            <a:r>
              <a:rPr lang="ja-JP" altLang="en-US" sz="1200">
                <a:solidFill>
                  <a:schemeClr val="tx1"/>
                </a:solidFill>
              </a:rPr>
              <a:t>座」の実施</a:t>
            </a:r>
            <a:endParaRPr lang="ja-JP" altLang="en-US" sz="1200">
              <a:solidFill>
                <a:schemeClr val="tx1"/>
              </a:solidFill>
            </a:endParaRPr>
          </a:p>
          <a:p>
            <a:pPr>
              <a:defRPr lang="ja-JP" altLang="en-US"/>
            </a:pPr>
            <a:endParaRPr lang="ja-JP" altLang="en-US" sz="1000">
              <a:solidFill>
                <a:schemeClr val="tx1"/>
              </a:solidFill>
            </a:endParaRPr>
          </a:p>
          <a:p>
            <a:pPr>
              <a:defRPr lang="ja-JP" altLang="en-US"/>
            </a:pPr>
            <a:r>
              <a:rPr lang="ja-JP" altLang="en-US" sz="1400" b="1">
                <a:solidFill>
                  <a:schemeClr val="tx1"/>
                </a:solidFill>
              </a:rPr>
              <a:t>・啓発・交流イベ</a:t>
            </a:r>
            <a:r>
              <a:rPr lang="ja-JP" altLang="en-US" sz="1400" b="1">
                <a:solidFill>
                  <a:schemeClr val="tx1"/>
                </a:solidFill>
              </a:rPr>
              <a:t>ントの開催</a:t>
            </a:r>
            <a:endParaRPr lang="ja-JP" altLang="en-US" sz="1400">
              <a:solidFill>
                <a:schemeClr val="accent2">
                  <a:lumMod val="75000"/>
                </a:schemeClr>
              </a:solidFill>
            </a:endParaRPr>
          </a:p>
          <a:p>
            <a:pPr>
              <a:defRPr lang="ja-JP" altLang="en-US"/>
            </a:pPr>
            <a:r>
              <a:rPr lang="ja-JP" altLang="en-US" sz="1400" b="1">
                <a:solidFill>
                  <a:schemeClr val="tx1"/>
                </a:solidFill>
              </a:rPr>
              <a:t>　</a:t>
            </a:r>
            <a:r>
              <a:rPr lang="ja-JP" altLang="en-US" sz="1100">
                <a:solidFill>
                  <a:schemeClr val="accent2">
                    <a:lumMod val="75000"/>
                  </a:schemeClr>
                </a:solidFill>
              </a:rPr>
              <a:t>認知症について考える、知るきっかけづくり</a:t>
            </a:r>
            <a:endParaRPr lang="ja-JP" altLang="en-US" sz="1400" b="1">
              <a:solidFill>
                <a:schemeClr val="tx1"/>
              </a:solidFill>
            </a:endParaRPr>
          </a:p>
          <a:p>
            <a:pPr>
              <a:defRPr lang="ja-JP" altLang="en-US"/>
            </a:pPr>
            <a:r>
              <a:rPr lang="ja-JP" altLang="en-US" sz="1200">
                <a:solidFill>
                  <a:schemeClr val="tx1"/>
                </a:solidFill>
              </a:rPr>
              <a:t>　</a:t>
            </a:r>
            <a:r>
              <a:rPr lang="ja-JP" altLang="en-US" sz="1200">
                <a:solidFill>
                  <a:schemeClr val="tx1"/>
                </a:solidFill>
              </a:rPr>
              <a:t>➡アルツハイマー月間に、公民館や図書館など、市内</a:t>
            </a:r>
            <a:endParaRPr lang="ja-JP" altLang="en-US" sz="1200">
              <a:solidFill>
                <a:schemeClr val="tx1"/>
              </a:solidFill>
            </a:endParaRPr>
          </a:p>
          <a:p>
            <a:pPr>
              <a:defRPr lang="ja-JP" altLang="en-US"/>
            </a:pPr>
            <a:r>
              <a:rPr lang="ja-JP" altLang="en-US" sz="1200">
                <a:solidFill>
                  <a:schemeClr val="tx1"/>
                </a:solidFill>
              </a:rPr>
              <a:t>　</a:t>
            </a:r>
            <a:r>
              <a:rPr lang="ja-JP" altLang="en-US" sz="1200">
                <a:solidFill>
                  <a:schemeClr val="tx1"/>
                </a:solidFill>
              </a:rPr>
              <a:t>　</a:t>
            </a:r>
            <a:r>
              <a:rPr lang="ja-JP" altLang="en-US" sz="1200">
                <a:solidFill>
                  <a:schemeClr val="tx1"/>
                </a:solidFill>
              </a:rPr>
              <a:t>各所での期間限定専用</a:t>
            </a:r>
            <a:r>
              <a:rPr lang="ja-JP" altLang="en-US" sz="1200">
                <a:solidFill>
                  <a:schemeClr val="tx1"/>
                </a:solidFill>
              </a:rPr>
              <a:t>ブース等を設置する</a:t>
            </a:r>
            <a:endParaRPr lang="ja-JP" altLang="en-US" sz="1200">
              <a:solidFill>
                <a:schemeClr val="tx1"/>
              </a:solidFill>
            </a:endParaRPr>
          </a:p>
          <a:p>
            <a:pPr>
              <a:defRPr lang="ja-JP" altLang="en-US"/>
            </a:pPr>
            <a:r>
              <a:rPr lang="ja-JP" altLang="en-US" sz="1200">
                <a:solidFill>
                  <a:schemeClr val="tx1"/>
                </a:solidFill>
              </a:rPr>
              <a:t>　</a:t>
            </a:r>
            <a:r>
              <a:rPr lang="ja-JP" altLang="en-US" sz="1200">
                <a:solidFill>
                  <a:schemeClr val="tx1"/>
                </a:solidFill>
              </a:rPr>
              <a:t>➡職域・地域を跨ぐ</a:t>
            </a:r>
            <a:r>
              <a:rPr lang="ja-JP" altLang="en-US" sz="1200">
                <a:solidFill>
                  <a:schemeClr val="tx1"/>
                </a:solidFill>
              </a:rPr>
              <a:t>RUN</a:t>
            </a:r>
            <a:r>
              <a:rPr lang="ja-JP" altLang="en-US" sz="1200">
                <a:solidFill>
                  <a:schemeClr val="tx1"/>
                </a:solidFill>
              </a:rPr>
              <a:t>伴</a:t>
            </a:r>
            <a:r>
              <a:rPr lang="ja-JP" altLang="en-US" sz="1200">
                <a:solidFill>
                  <a:schemeClr val="tx1"/>
                </a:solidFill>
              </a:rPr>
              <a:t>イベントの開催等</a:t>
            </a:r>
            <a:endParaRPr lang="ja-JP" altLang="en-US" sz="1200">
              <a:solidFill>
                <a:schemeClr val="tx1"/>
              </a:solidFill>
            </a:endParaRPr>
          </a:p>
          <a:p>
            <a:pPr>
              <a:defRPr lang="ja-JP" altLang="en-US"/>
            </a:pPr>
            <a:endParaRPr lang="ja-JP" altLang="en-US" sz="1000">
              <a:solidFill>
                <a:schemeClr val="tx1"/>
              </a:solidFill>
            </a:endParaRPr>
          </a:p>
          <a:p>
            <a:pPr algn="l">
              <a:defRPr lang="ja-JP" altLang="en-US"/>
            </a:pPr>
            <a:r>
              <a:rPr lang="ja-JP" altLang="en-US" sz="1400" b="1">
                <a:solidFill>
                  <a:schemeClr val="tx1"/>
                </a:solidFill>
              </a:rPr>
              <a:t>・</a:t>
            </a:r>
            <a:r>
              <a:rPr lang="ja-JP" altLang="en-US" sz="1400" b="1">
                <a:solidFill>
                  <a:schemeClr val="tx1"/>
                </a:solidFill>
              </a:rPr>
              <a:t>認知症行方不明者捜索模擬訓練の</a:t>
            </a:r>
            <a:r>
              <a:rPr lang="ja-JP" altLang="en-US" sz="1400" b="1">
                <a:solidFill>
                  <a:schemeClr val="tx1"/>
                </a:solidFill>
              </a:rPr>
              <a:t>実施</a:t>
            </a:r>
            <a:r>
              <a:rPr lang="ja-JP" altLang="en-US" sz="1600" b="1">
                <a:solidFill>
                  <a:schemeClr val="tx1"/>
                </a:solidFill>
              </a:rPr>
              <a:t>　</a:t>
            </a:r>
            <a:endParaRPr lang="ja-JP" altLang="en-US" sz="1600">
              <a:solidFill>
                <a:schemeClr val="accent2">
                  <a:lumMod val="75000"/>
                </a:schemeClr>
              </a:solidFill>
            </a:endParaRPr>
          </a:p>
          <a:p>
            <a:pPr>
              <a:defRPr lang="ja-JP" altLang="en-US"/>
            </a:pPr>
            <a:r>
              <a:rPr lang="ja-JP" altLang="en-US" sz="1400" b="1">
                <a:solidFill>
                  <a:schemeClr val="tx1"/>
                </a:solidFill>
              </a:rPr>
              <a:t>　</a:t>
            </a:r>
            <a:r>
              <a:rPr lang="ja-JP" altLang="en-US" sz="1100">
                <a:solidFill>
                  <a:schemeClr val="accent2">
                    <a:lumMod val="75000"/>
                  </a:schemeClr>
                </a:solidFill>
              </a:rPr>
              <a:t>地域で声かけや見守りをしていく環境づくり</a:t>
            </a:r>
            <a:endParaRPr lang="ja-JP" altLang="en-US" sz="1400" b="1">
              <a:solidFill>
                <a:schemeClr val="tx1"/>
              </a:solidFill>
            </a:endParaRPr>
          </a:p>
          <a:p>
            <a:pPr>
              <a:defRPr lang="ja-JP" altLang="en-US"/>
            </a:pPr>
            <a:r>
              <a:rPr lang="ja-JP" altLang="en-US" sz="1200">
                <a:solidFill>
                  <a:schemeClr val="tx1"/>
                </a:solidFill>
              </a:rPr>
              <a:t>　</a:t>
            </a:r>
            <a:r>
              <a:rPr lang="ja-JP" altLang="en-US" sz="1200">
                <a:solidFill>
                  <a:schemeClr val="tx1"/>
                </a:solidFill>
              </a:rPr>
              <a:t>➡</a:t>
            </a:r>
            <a:r>
              <a:rPr lang="ja-JP" altLang="en-US" sz="1200">
                <a:solidFill>
                  <a:schemeClr val="tx1"/>
                </a:solidFill>
              </a:rPr>
              <a:t>市内複数地区における訓練の実施</a:t>
            </a:r>
            <a:endParaRPr lang="ja-JP" altLang="en-US" sz="1200">
              <a:solidFill>
                <a:schemeClr val="tx1"/>
              </a:solidFill>
            </a:endParaRPr>
          </a:p>
          <a:p>
            <a:pPr>
              <a:defRPr lang="ja-JP" altLang="en-US"/>
            </a:pPr>
            <a:r>
              <a:rPr lang="ja-JP" altLang="en-US" sz="1200">
                <a:solidFill>
                  <a:schemeClr val="tx1"/>
                </a:solidFill>
              </a:rPr>
              <a:t>　（</a:t>
            </a:r>
            <a:r>
              <a:rPr lang="ja-JP" altLang="en-US" sz="1200">
                <a:solidFill>
                  <a:schemeClr val="tx1"/>
                </a:solidFill>
              </a:rPr>
              <a:t>認知症の方への接し方の学習機会にも資する）</a:t>
            </a:r>
            <a:endParaRPr lang="ja-JP" altLang="en-US" sz="1200">
              <a:solidFill>
                <a:schemeClr val="tx1"/>
              </a:solidFill>
            </a:endParaRPr>
          </a:p>
          <a:p>
            <a:pPr>
              <a:defRPr lang="ja-JP" altLang="en-US"/>
            </a:pPr>
            <a:endParaRPr lang="ja-JP" altLang="en-US" sz="1000">
              <a:solidFill>
                <a:schemeClr val="tx1"/>
              </a:solidFill>
            </a:endParaRPr>
          </a:p>
          <a:p>
            <a:pPr>
              <a:defRPr lang="ja-JP" altLang="en-US"/>
            </a:pPr>
            <a:r>
              <a:rPr lang="ja-JP" altLang="en-US" sz="1400" b="1">
                <a:solidFill>
                  <a:schemeClr val="tx1"/>
                </a:solidFill>
              </a:rPr>
              <a:t>・認知症ケアパスの作成及び配布</a:t>
            </a:r>
            <a:r>
              <a:rPr lang="ja-JP" altLang="en-US" sz="1400" b="1">
                <a:solidFill>
                  <a:srgbClr val="FF4200"/>
                </a:solidFill>
              </a:rPr>
              <a:t>★</a:t>
            </a:r>
            <a:endParaRPr lang="ja-JP" altLang="en-US" sz="1600" b="1">
              <a:solidFill>
                <a:srgbClr val="FF4200"/>
              </a:solidFill>
            </a:endParaRPr>
          </a:p>
          <a:p>
            <a:pPr>
              <a:defRPr lang="ja-JP" altLang="en-US"/>
            </a:pPr>
            <a:r>
              <a:rPr lang="ja-JP" altLang="en-US" sz="1200">
                <a:solidFill>
                  <a:schemeClr val="accent2">
                    <a:lumMod val="75000"/>
                  </a:schemeClr>
                </a:solidFill>
              </a:rPr>
              <a:t>　</a:t>
            </a:r>
            <a:r>
              <a:rPr lang="ja-JP" altLang="en-US" sz="1100">
                <a:solidFill>
                  <a:schemeClr val="accent2">
                    <a:lumMod val="75000"/>
                  </a:schemeClr>
                </a:solidFill>
              </a:rPr>
              <a:t>当事者やご家族の役に立ち、安心に繋がる</a:t>
            </a:r>
            <a:r>
              <a:rPr lang="ja-JP" altLang="en-US" sz="1100">
                <a:solidFill>
                  <a:schemeClr val="accent2">
                    <a:lumMod val="75000"/>
                  </a:schemeClr>
                </a:solidFill>
              </a:rPr>
              <a:t>ケ</a:t>
            </a:r>
            <a:r>
              <a:rPr lang="ja-JP" altLang="en-US" sz="1100">
                <a:solidFill>
                  <a:schemeClr val="accent2">
                    <a:lumMod val="75000"/>
                  </a:schemeClr>
                </a:solidFill>
              </a:rPr>
              <a:t>アパスづ</a:t>
            </a:r>
            <a:r>
              <a:rPr lang="ja-JP" altLang="en-US" sz="1100">
                <a:solidFill>
                  <a:schemeClr val="accent2">
                    <a:lumMod val="75000"/>
                  </a:schemeClr>
                </a:solidFill>
              </a:rPr>
              <a:t>く</a:t>
            </a:r>
            <a:r>
              <a:rPr lang="ja-JP" altLang="en-US" sz="1100">
                <a:solidFill>
                  <a:schemeClr val="accent2">
                    <a:lumMod val="75000"/>
                  </a:schemeClr>
                </a:solidFill>
              </a:rPr>
              <a:t>り</a:t>
            </a:r>
            <a:endParaRPr lang="ja-JP" altLang="en-US" sz="1200">
              <a:solidFill>
                <a:schemeClr val="accent2">
                  <a:lumMod val="75000"/>
                </a:schemeClr>
              </a:solidFill>
            </a:endParaRPr>
          </a:p>
          <a:p>
            <a:pPr>
              <a:defRPr lang="ja-JP" altLang="en-US"/>
            </a:pPr>
            <a:r>
              <a:rPr lang="ja-JP" altLang="en-US" sz="1200">
                <a:solidFill>
                  <a:schemeClr val="accent2">
                    <a:lumMod val="75000"/>
                  </a:schemeClr>
                </a:solidFill>
              </a:rPr>
              <a:t>　</a:t>
            </a:r>
            <a:r>
              <a:rPr lang="ja-JP" altLang="en-US" sz="1200">
                <a:solidFill>
                  <a:schemeClr val="tx1"/>
                </a:solidFill>
              </a:rPr>
              <a:t>➡「認知症の人と家族の会」との共同制作</a:t>
            </a:r>
            <a:endParaRPr lang="ja-JP" altLang="en-US" sz="1200">
              <a:solidFill>
                <a:schemeClr val="tx1"/>
              </a:solidFill>
            </a:endParaRPr>
          </a:p>
          <a:p>
            <a:pPr>
              <a:defRPr lang="ja-JP" altLang="en-US"/>
            </a:pPr>
            <a:r>
              <a:rPr lang="ja-JP" altLang="en-US" sz="1200">
                <a:solidFill>
                  <a:schemeClr val="tx1"/>
                </a:solidFill>
              </a:rPr>
              <a:t>　➡</a:t>
            </a:r>
            <a:r>
              <a:rPr lang="ja-JP" altLang="en-US" sz="1200">
                <a:solidFill>
                  <a:schemeClr val="tx1"/>
                </a:solidFill>
              </a:rPr>
              <a:t>必要とされる者の元に届く、配布先の見直し</a:t>
            </a:r>
            <a:endParaRPr lang="ja-JP" altLang="en-US" sz="1200">
              <a:solidFill>
                <a:schemeClr val="tx1"/>
              </a:solidFill>
            </a:endParaRPr>
          </a:p>
        </p:txBody>
      </p:sp>
      <p:sp>
        <p:nvSpPr>
          <p:cNvPr id="1132" name="テキスト 58"/>
          <p:cNvSpPr txBox="1"/>
          <p:nvPr/>
        </p:nvSpPr>
        <p:spPr>
          <a:xfrm>
            <a:off x="8100000" y="279644"/>
            <a:ext cx="1218097" cy="253023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1050" b="1">
                <a:solidFill>
                  <a:srgbClr val="FF0000"/>
                </a:solidFill>
              </a:rPr>
              <a:t>★</a:t>
            </a:r>
            <a:r>
              <a:rPr lang="ja-JP" altLang="en-US" sz="1050" b="1"/>
              <a:t>＝重点項目</a:t>
            </a:r>
            <a:endParaRPr lang="ja-JP" altLang="en-US" b="1"/>
          </a:p>
        </p:txBody>
      </p:sp>
      <p:sp>
        <p:nvSpPr>
          <p:cNvPr id="1133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3</a:t>
            </a:fld>
            <a:endParaRPr lang="ja-JP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135" name="テキスト 18"/>
          <p:cNvSpPr txBox="1"/>
          <p:nvPr/>
        </p:nvSpPr>
        <p:spPr>
          <a:xfrm>
            <a:off x="179896" y="228533"/>
            <a:ext cx="8784342" cy="399217"/>
          </a:xfrm>
          <a:prstGeom prst="rect">
            <a:avLst/>
          </a:prstGeom>
        </p:spPr>
        <p:txBody>
          <a:bodyPr wrap="square">
            <a:spAutoFit/>
          </a:bodyPr>
          <a:p>
            <a:pPr algn="dist">
              <a:defRPr lang="ja-JP" altLang="en-US"/>
            </a:pPr>
            <a:r>
              <a:rPr lang="ja-JP" altLang="en-US" sz="2000" b="1">
                <a:solidFill>
                  <a:srgbClr val="FF8000"/>
                </a:solidFill>
              </a:rPr>
              <a:t>２　認知症発症リスクの低減につながるフレイル予防の実践等</a:t>
            </a:r>
            <a:endParaRPr lang="ja-JP" altLang="en-US" sz="2600" b="1">
              <a:solidFill>
                <a:srgbClr val="FF8000"/>
              </a:solidFill>
            </a:endParaRPr>
          </a:p>
        </p:txBody>
      </p:sp>
      <p:sp>
        <p:nvSpPr>
          <p:cNvPr id="1136" name="テキスト 44"/>
          <p:cNvSpPr txBox="1"/>
          <p:nvPr/>
        </p:nvSpPr>
        <p:spPr>
          <a:xfrm>
            <a:off x="252000" y="771750"/>
            <a:ext cx="4104004" cy="1771387"/>
          </a:xfrm>
          <a:prstGeom prst="rect">
            <a:avLst/>
          </a:prstGeom>
          <a:solidFill>
            <a:schemeClr val="bg1">
              <a:lumMod val="86000"/>
            </a:schemeClr>
          </a:solidFill>
        </p:spPr>
        <p:txBody>
          <a:bodyPr wrap="square">
            <a:spAutoFit/>
          </a:bodyPr>
          <a:p>
            <a:pPr algn="ctr">
              <a:defRPr lang="ja-JP" altLang="en-US"/>
            </a:pPr>
            <a:r>
              <a:rPr lang="ja-JP" altLang="en-US" sz="1600" b="1">
                <a:solidFill>
                  <a:schemeClr val="bg1">
                    <a:lumMod val="50000"/>
                  </a:schemeClr>
                </a:solidFill>
              </a:rPr>
              <a:t>第８期の主な施策・取組み</a:t>
            </a:r>
            <a:endParaRPr lang="ja-JP" altLang="en-US" sz="1600" b="1">
              <a:solidFill>
                <a:schemeClr val="bg1">
                  <a:lumMod val="50000"/>
                </a:schemeClr>
              </a:solidFill>
            </a:endParaRPr>
          </a:p>
          <a:p>
            <a:pPr algn="ctr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defRPr lang="ja-JP" altLang="en-US"/>
            </a:pPr>
            <a:endParaRPr lang="ja-JP" altLang="en-US" sz="1600">
              <a:solidFill>
                <a:srgbClr val="000000"/>
              </a:solidFill>
            </a:endParaRPr>
          </a:p>
          <a:p>
            <a:pPr>
              <a:defRPr lang="ja-JP" altLang="en-US"/>
            </a:pPr>
            <a:r>
              <a:rPr lang="ja-JP" altLang="en-US" sz="1400">
                <a:solidFill>
                  <a:srgbClr val="000000"/>
                </a:solidFill>
              </a:rPr>
              <a:t>・生活習慣の改善に向けた啓発内容の認知症ケア</a:t>
            </a:r>
            <a:endParaRPr lang="ja-JP" altLang="en-US" sz="1400">
              <a:solidFill>
                <a:srgbClr val="000000"/>
              </a:solidFill>
            </a:endParaRPr>
          </a:p>
          <a:p>
            <a:pPr>
              <a:defRPr lang="ja-JP" altLang="en-US"/>
            </a:pPr>
            <a:r>
              <a:rPr lang="ja-JP" altLang="en-US" sz="1400">
                <a:solidFill>
                  <a:srgbClr val="000000"/>
                </a:solidFill>
              </a:rPr>
              <a:t>　</a:t>
            </a:r>
            <a:r>
              <a:rPr lang="ja-JP" altLang="en-US" sz="1400">
                <a:solidFill>
                  <a:srgbClr val="000000"/>
                </a:solidFill>
              </a:rPr>
              <a:t>パスへの</a:t>
            </a:r>
            <a:r>
              <a:rPr lang="ja-JP" altLang="en-US" sz="1400">
                <a:solidFill>
                  <a:srgbClr val="000000"/>
                </a:solidFill>
              </a:rPr>
              <a:t>掲載</a:t>
            </a:r>
            <a:endParaRPr lang="ja-JP" altLang="en-US" sz="1400">
              <a:solidFill>
                <a:srgbClr val="000000"/>
              </a:solidFill>
            </a:endParaRPr>
          </a:p>
          <a:p>
            <a:pPr>
              <a:defRPr lang="ja-JP" altLang="en-US"/>
            </a:pPr>
            <a:r>
              <a:rPr lang="ja-JP" altLang="en-US" sz="1400">
                <a:solidFill>
                  <a:srgbClr val="000000"/>
                </a:solidFill>
              </a:rPr>
              <a:t>・公民館等におけるタッチパネル検査の実施</a:t>
            </a:r>
            <a:endParaRPr lang="ja-JP" altLang="en-US" sz="1400">
              <a:solidFill>
                <a:srgbClr val="000000"/>
              </a:solidFill>
            </a:endParaRPr>
          </a:p>
          <a:p>
            <a:pPr>
              <a:defRPr lang="ja-JP" altLang="en-US"/>
            </a:pPr>
            <a:r>
              <a:rPr lang="ja-JP" altLang="en-US" sz="1400">
                <a:solidFill>
                  <a:srgbClr val="000000"/>
                </a:solidFill>
              </a:rPr>
              <a:t>・通所型サービスC（認知症予防プログラムを追</a:t>
            </a:r>
            <a:endParaRPr lang="ja-JP" altLang="en-US" sz="1400">
              <a:solidFill>
                <a:srgbClr val="000000"/>
              </a:solidFill>
            </a:endParaRPr>
          </a:p>
          <a:p>
            <a:pPr>
              <a:defRPr lang="ja-JP" altLang="en-US"/>
            </a:pPr>
            <a:r>
              <a:rPr lang="ja-JP" altLang="en-US" sz="1400">
                <a:solidFill>
                  <a:srgbClr val="000000"/>
                </a:solidFill>
              </a:rPr>
              <a:t>　</a:t>
            </a:r>
            <a:r>
              <a:rPr lang="ja-JP" altLang="en-US" sz="1400">
                <a:solidFill>
                  <a:srgbClr val="000000"/>
                </a:solidFill>
              </a:rPr>
              <a:t>加）の実施</a:t>
            </a:r>
            <a:endParaRPr lang="ja-JP" altLang="en-US" sz="1400">
              <a:solidFill>
                <a:srgbClr val="000000"/>
              </a:solidFill>
            </a:endParaRPr>
          </a:p>
          <a:p>
            <a:pPr>
              <a:defRPr lang="ja-JP" altLang="en-US"/>
            </a:pPr>
            <a:r>
              <a:rPr lang="ja-JP" altLang="en-US" sz="1400">
                <a:solidFill>
                  <a:srgbClr val="000000"/>
                </a:solidFill>
              </a:rPr>
              <a:t>・</a:t>
            </a:r>
            <a:r>
              <a:rPr lang="ja-JP" altLang="en-US" sz="1400">
                <a:solidFill>
                  <a:srgbClr val="000000"/>
                </a:solidFill>
              </a:rPr>
              <a:t>認知症</a:t>
            </a:r>
            <a:r>
              <a:rPr lang="ja-JP" altLang="en-US" sz="1400">
                <a:solidFill>
                  <a:srgbClr val="000000"/>
                </a:solidFill>
              </a:rPr>
              <a:t>予防講座の実施</a:t>
            </a:r>
            <a:endParaRPr lang="ja-JP" altLang="en-US" sz="1400">
              <a:solidFill>
                <a:srgbClr val="000000"/>
              </a:solidFill>
            </a:endParaRPr>
          </a:p>
        </p:txBody>
      </p:sp>
      <p:sp>
        <p:nvSpPr>
          <p:cNvPr id="1137" name="テキスト 45"/>
          <p:cNvSpPr txBox="1"/>
          <p:nvPr/>
        </p:nvSpPr>
        <p:spPr>
          <a:xfrm>
            <a:off x="252002" y="3127817"/>
            <a:ext cx="4104759" cy="1891933"/>
          </a:xfrm>
          <a:prstGeom prst="rect">
            <a:avLst/>
          </a:prstGeom>
        </p:spPr>
        <p:txBody>
          <a:bodyPr wrap="square">
            <a:spAutoFit/>
          </a:bodyPr>
          <a:p>
            <a:pPr algn="l">
              <a:defRPr lang="ja-JP" altLang="en-US"/>
            </a:pP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・通所型サービスCについては、</a:t>
            </a:r>
            <a:r>
              <a:rPr lang="ja-JP" altLang="en-US" sz="1400" b="1" u="none">
                <a:solidFill>
                  <a:schemeClr val="bg1">
                    <a:lumMod val="50000"/>
                  </a:schemeClr>
                </a:solidFill>
              </a:rPr>
              <a:t>実施事業所の確</a:t>
            </a:r>
            <a:endParaRPr lang="ja-JP" altLang="en-US" sz="1400" b="1" u="none">
              <a:solidFill>
                <a:schemeClr val="bg1">
                  <a:lumMod val="50000"/>
                </a:schemeClr>
              </a:solidFill>
            </a:endParaRPr>
          </a:p>
          <a:p>
            <a:pPr algn="l">
              <a:defRPr lang="ja-JP" altLang="en-US"/>
            </a:pPr>
            <a:r>
              <a:rPr lang="ja-JP" altLang="en-US" sz="1400" b="1" u="none">
                <a:solidFill>
                  <a:schemeClr val="bg1">
                    <a:lumMod val="50000"/>
                  </a:schemeClr>
                </a:solidFill>
              </a:rPr>
              <a:t>　保及</a:t>
            </a:r>
            <a:r>
              <a:rPr lang="ja-JP" altLang="en-US" sz="1400" b="1" u="none">
                <a:solidFill>
                  <a:schemeClr val="bg1">
                    <a:lumMod val="50000"/>
                  </a:schemeClr>
                </a:solidFill>
              </a:rPr>
              <a:t>び利</a:t>
            </a:r>
            <a:r>
              <a:rPr lang="ja-JP" altLang="en-US" sz="1400" b="1" u="none">
                <a:solidFill>
                  <a:schemeClr val="bg1">
                    <a:lumMod val="50000"/>
                  </a:schemeClr>
                </a:solidFill>
              </a:rPr>
              <a:t>用者数に課題がある</a:t>
            </a:r>
            <a:endParaRPr lang="ja-JP" altLang="en-US" sz="1100" b="0" u="none">
              <a:solidFill>
                <a:schemeClr val="bg1">
                  <a:lumMod val="50000"/>
                </a:schemeClr>
              </a:solidFill>
            </a:endParaRPr>
          </a:p>
          <a:p>
            <a:pPr algn="l">
              <a:defRPr lang="ja-JP" altLang="en-US"/>
            </a:pPr>
            <a:endParaRPr lang="ja-JP" altLang="en-US" sz="1000" b="0">
              <a:solidFill>
                <a:schemeClr val="bg1">
                  <a:lumMod val="50000"/>
                </a:schemeClr>
              </a:solidFill>
            </a:endParaRPr>
          </a:p>
          <a:p>
            <a:pPr algn="l">
              <a:defRPr lang="ja-JP" altLang="en-US"/>
            </a:pP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・タッチパネル検査が「検査どまり」になってい</a:t>
            </a:r>
            <a:endParaRPr lang="ja-JP" altLang="en-US" sz="1400">
              <a:solidFill>
                <a:schemeClr val="bg1">
                  <a:lumMod val="50000"/>
                </a:schemeClr>
              </a:solidFill>
            </a:endParaRPr>
          </a:p>
          <a:p>
            <a:pPr algn="l">
              <a:defRPr lang="ja-JP" altLang="en-US"/>
            </a:pP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　</a:t>
            </a: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る部</a:t>
            </a: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分</a:t>
            </a: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があり、</a:t>
            </a:r>
            <a:r>
              <a:rPr lang="ja-JP" altLang="en-US" sz="1400" b="1" u="sng">
                <a:solidFill>
                  <a:schemeClr val="bg1">
                    <a:lumMod val="50000"/>
                  </a:schemeClr>
                </a:solidFill>
              </a:rPr>
              <a:t>サービス等に繋がる仕組みづく</a:t>
            </a:r>
            <a:endParaRPr lang="ja-JP" altLang="en-US" sz="1400">
              <a:solidFill>
                <a:schemeClr val="bg1">
                  <a:lumMod val="50000"/>
                </a:schemeClr>
              </a:solidFill>
            </a:endParaRPr>
          </a:p>
          <a:p>
            <a:pPr algn="l">
              <a:defRPr lang="ja-JP" altLang="en-US"/>
            </a:pPr>
            <a:r>
              <a:rPr lang="ja-JP" altLang="en-US" sz="1400" b="1" u="none">
                <a:solidFill>
                  <a:schemeClr val="bg1">
                    <a:lumMod val="50000"/>
                  </a:schemeClr>
                </a:solidFill>
              </a:rPr>
              <a:t>　</a:t>
            </a:r>
            <a:r>
              <a:rPr lang="ja-JP" altLang="en-US" sz="1400" b="1" u="sng">
                <a:solidFill>
                  <a:schemeClr val="bg1">
                    <a:lumMod val="50000"/>
                  </a:schemeClr>
                </a:solidFill>
              </a:rPr>
              <a:t>りが必要</a:t>
            </a:r>
            <a:endParaRPr lang="ja-JP" altLang="en-US" sz="1400" b="1" u="sng">
              <a:solidFill>
                <a:schemeClr val="bg1">
                  <a:lumMod val="50000"/>
                </a:schemeClr>
              </a:solidFill>
            </a:endParaRPr>
          </a:p>
          <a:p>
            <a:pPr algn="l">
              <a:defRPr lang="ja-JP" altLang="en-US"/>
            </a:pPr>
            <a:endParaRPr lang="ja-JP" altLang="en-US" sz="900" b="1" u="sng">
              <a:solidFill>
                <a:schemeClr val="bg1">
                  <a:lumMod val="50000"/>
                </a:schemeClr>
              </a:solidFill>
            </a:endParaRPr>
          </a:p>
          <a:p>
            <a:pPr algn="l">
              <a:defRPr lang="ja-JP" altLang="en-US"/>
            </a:pP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・地域住民が日常生活の中で自己点検するツー</a:t>
            </a:r>
            <a:endParaRPr lang="ja-JP" altLang="en-US" sz="1400">
              <a:solidFill>
                <a:schemeClr val="bg1">
                  <a:lumMod val="50000"/>
                </a:schemeClr>
              </a:solidFill>
            </a:endParaRPr>
          </a:p>
          <a:p>
            <a:pPr algn="l">
              <a:defRPr lang="ja-JP" altLang="en-US"/>
            </a:pP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　</a:t>
            </a: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ル・機会の</a:t>
            </a: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不足</a:t>
            </a:r>
            <a:endParaRPr lang="ja-JP" altLang="en-US" sz="14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38" name="テキスト 47"/>
          <p:cNvSpPr txBox="1"/>
          <p:nvPr/>
        </p:nvSpPr>
        <p:spPr>
          <a:xfrm>
            <a:off x="254407" y="2738089"/>
            <a:ext cx="4099186" cy="337661"/>
          </a:xfrm>
          <a:prstGeom prst="rect">
            <a:avLst/>
          </a:prstGeom>
          <a:solidFill>
            <a:srgbClr val="FFE69A"/>
          </a:solidFill>
        </p:spPr>
        <p:txBody>
          <a:bodyPr wrap="square">
            <a:spAutoFit/>
          </a:bodyPr>
          <a:p>
            <a:pPr algn="ctr">
              <a:defRPr lang="ja-JP" altLang="en-US"/>
            </a:pPr>
            <a:r>
              <a:rPr lang="ja-JP" altLang="en-US" sz="1600" b="1">
                <a:solidFill>
                  <a:srgbClr val="000000"/>
                </a:solidFill>
              </a:rPr>
              <a:t>現状・課題</a:t>
            </a:r>
            <a:endParaRPr lang="ja-JP" altLang="en-US" sz="2000" b="1">
              <a:solidFill>
                <a:srgbClr val="000000"/>
              </a:solidFill>
            </a:endParaRPr>
          </a:p>
        </p:txBody>
      </p:sp>
      <p:sp>
        <p:nvSpPr>
          <p:cNvPr id="1139" name="図形 49"/>
          <p:cNvSpPr/>
          <p:nvPr/>
        </p:nvSpPr>
        <p:spPr>
          <a:xfrm>
            <a:off x="4428000" y="2283750"/>
            <a:ext cx="365467" cy="956592"/>
          </a:xfrm>
          <a:prstGeom prst="rightArrow">
            <a:avLst/>
          </a:prstGeom>
          <a:solidFill>
            <a:srgbClr val="FF8000"/>
          </a:solidFill>
          <a:ln w="12700" cap="flat" cmpd="sng" algn="ctr">
            <a:solidFill>
              <a:srgbClr val="FF8000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40" name="テキスト 91"/>
          <p:cNvSpPr txBox="1"/>
          <p:nvPr/>
        </p:nvSpPr>
        <p:spPr>
          <a:xfrm>
            <a:off x="4864814" y="790321"/>
            <a:ext cx="4099186" cy="4231035"/>
          </a:xfrm>
          <a:prstGeom prst="rect">
            <a:avLst/>
          </a:prstGeom>
          <a:solidFill>
            <a:srgbClr val="FFFFBE"/>
          </a:solidFill>
        </p:spPr>
        <p:txBody>
          <a:bodyPr wrap="square">
            <a:spAutoFit/>
          </a:bodyPr>
          <a:p>
            <a:pPr algn="ctr">
              <a:defRPr lang="ja-JP" altLang="en-US"/>
            </a:pPr>
            <a:r>
              <a:rPr lang="ja-JP" altLang="en-US" sz="1600" b="1">
                <a:solidFill>
                  <a:srgbClr val="FF4200"/>
                </a:solidFill>
              </a:rPr>
              <a:t>第９期の主な施策・取組み（案）</a:t>
            </a:r>
            <a:endParaRPr lang="ja-JP" altLang="en-US" sz="1600" b="1">
              <a:solidFill>
                <a:srgbClr val="FF4200"/>
              </a:solidFill>
            </a:endParaRPr>
          </a:p>
          <a:p>
            <a:pPr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 lang="ja-JP" altLang="en-US"/>
            </a:pPr>
            <a:endParaRPr lang="ja-JP" altLang="en-US" sz="1600">
              <a:solidFill>
                <a:schemeClr val="tx1"/>
              </a:solidFill>
            </a:endParaRPr>
          </a:p>
          <a:p>
            <a:pPr>
              <a:defRPr lang="ja-JP" altLang="en-US"/>
            </a:pPr>
            <a:r>
              <a:rPr lang="ja-JP" altLang="en-US" sz="1400" b="1">
                <a:solidFill>
                  <a:schemeClr val="tx1"/>
                </a:solidFill>
              </a:rPr>
              <a:t>・</a:t>
            </a:r>
            <a:r>
              <a:rPr lang="ja-JP" altLang="en-US" sz="1200" b="1">
                <a:solidFill>
                  <a:schemeClr val="tx1"/>
                </a:solidFill>
              </a:rPr>
              <a:t>通所型サービスC（認知症予防特化型）の充実</a:t>
            </a:r>
            <a:r>
              <a:rPr lang="ja-JP" altLang="en-US" sz="1400" b="1">
                <a:solidFill>
                  <a:srgbClr val="FF4200"/>
                </a:solidFill>
              </a:rPr>
              <a:t>★</a:t>
            </a:r>
            <a:endParaRPr lang="ja-JP" altLang="en-US" sz="1600" b="1">
              <a:solidFill>
                <a:srgbClr val="FF4200"/>
              </a:solidFill>
            </a:endParaRPr>
          </a:p>
          <a:p>
            <a:pPr>
              <a:defRPr lang="ja-JP" altLang="en-US"/>
            </a:pPr>
            <a:r>
              <a:rPr lang="ja-JP" altLang="en-US" sz="1200">
                <a:solidFill>
                  <a:schemeClr val="accent2">
                    <a:lumMod val="75000"/>
                  </a:schemeClr>
                </a:solidFill>
              </a:rPr>
              <a:t>　</a:t>
            </a:r>
            <a:r>
              <a:rPr lang="ja-JP" altLang="en-US" sz="1100">
                <a:solidFill>
                  <a:schemeClr val="accent2">
                    <a:lumMod val="75000"/>
                  </a:schemeClr>
                </a:solidFill>
              </a:rPr>
              <a:t>認知症予防特化型プログラムの実施</a:t>
            </a:r>
            <a:endParaRPr lang="ja-JP" altLang="en-US" sz="1100">
              <a:solidFill>
                <a:schemeClr val="accent2">
                  <a:lumMod val="75000"/>
                </a:schemeClr>
              </a:solidFill>
            </a:endParaRPr>
          </a:p>
          <a:p>
            <a:pPr>
              <a:defRPr lang="ja-JP" altLang="en-US"/>
            </a:pPr>
            <a:r>
              <a:rPr lang="ja-JP" altLang="en-US" sz="1200">
                <a:solidFill>
                  <a:schemeClr val="tx1"/>
                </a:solidFill>
              </a:rPr>
              <a:t>　</a:t>
            </a:r>
            <a:r>
              <a:rPr lang="ja-JP" altLang="en-US" sz="1200">
                <a:solidFill>
                  <a:schemeClr val="tx1"/>
                </a:solidFill>
              </a:rPr>
              <a:t>➡フレイル予防にあわせた認知症予防に効果的なプロ</a:t>
            </a:r>
            <a:endParaRPr lang="ja-JP" altLang="en-US" sz="1200">
              <a:solidFill>
                <a:schemeClr val="tx1"/>
              </a:solidFill>
            </a:endParaRPr>
          </a:p>
          <a:p>
            <a:pPr>
              <a:defRPr lang="ja-JP" altLang="en-US"/>
            </a:pPr>
            <a:r>
              <a:rPr lang="ja-JP" altLang="en-US" sz="1200">
                <a:solidFill>
                  <a:schemeClr val="tx1"/>
                </a:solidFill>
              </a:rPr>
              <a:t>　</a:t>
            </a:r>
            <a:r>
              <a:rPr lang="ja-JP" altLang="en-US" sz="1200">
                <a:solidFill>
                  <a:schemeClr val="tx1"/>
                </a:solidFill>
              </a:rPr>
              <a:t>　</a:t>
            </a:r>
            <a:r>
              <a:rPr lang="ja-JP" altLang="en-US" sz="1200">
                <a:solidFill>
                  <a:schemeClr val="tx1"/>
                </a:solidFill>
              </a:rPr>
              <a:t>グラムの実施</a:t>
            </a:r>
            <a:endParaRPr lang="ja-JP" altLang="en-US" sz="1600">
              <a:solidFill>
                <a:schemeClr val="tx1"/>
              </a:solidFill>
            </a:endParaRPr>
          </a:p>
          <a:p>
            <a:pPr>
              <a:defRPr lang="ja-JP" altLang="en-US"/>
            </a:pPr>
            <a:r>
              <a:rPr lang="ja-JP" altLang="en-US" sz="1200">
                <a:solidFill>
                  <a:schemeClr val="tx1"/>
                </a:solidFill>
              </a:rPr>
              <a:t>　</a:t>
            </a:r>
            <a:r>
              <a:rPr lang="ja-JP" altLang="en-US" sz="1200">
                <a:solidFill>
                  <a:schemeClr val="tx1"/>
                </a:solidFill>
              </a:rPr>
              <a:t>➡</a:t>
            </a:r>
            <a:r>
              <a:rPr lang="ja-JP" altLang="en-US" sz="1200">
                <a:solidFill>
                  <a:schemeClr val="tx1"/>
                </a:solidFill>
              </a:rPr>
              <a:t>実施</a:t>
            </a:r>
            <a:r>
              <a:rPr lang="ja-JP" altLang="en-US" sz="1200">
                <a:solidFill>
                  <a:schemeClr val="tx1"/>
                </a:solidFill>
              </a:rPr>
              <a:t>事業所の確保</a:t>
            </a:r>
            <a:endParaRPr lang="ja-JP" altLang="en-US" sz="1200">
              <a:solidFill>
                <a:schemeClr val="tx1"/>
              </a:solidFill>
            </a:endParaRPr>
          </a:p>
          <a:p>
            <a:pPr>
              <a:defRPr lang="ja-JP" altLang="en-US"/>
            </a:pPr>
            <a:r>
              <a:rPr lang="ja-JP" altLang="en-US" sz="1200">
                <a:solidFill>
                  <a:schemeClr val="tx1"/>
                </a:solidFill>
              </a:rPr>
              <a:t>　</a:t>
            </a:r>
            <a:r>
              <a:rPr lang="ja-JP" altLang="en-US" sz="1200">
                <a:solidFill>
                  <a:schemeClr val="tx1"/>
                </a:solidFill>
              </a:rPr>
              <a:t>➡タッチパネル検査との連動</a:t>
            </a:r>
            <a:endParaRPr lang="ja-JP" altLang="en-US" sz="1200">
              <a:solidFill>
                <a:schemeClr val="tx1"/>
              </a:solidFill>
            </a:endParaRPr>
          </a:p>
          <a:p>
            <a:pPr>
              <a:defRPr lang="ja-JP" altLang="en-US"/>
            </a:pPr>
            <a:endParaRPr lang="ja-JP" altLang="en-US" sz="1000">
              <a:solidFill>
                <a:schemeClr val="tx1"/>
              </a:solidFill>
            </a:endParaRPr>
          </a:p>
          <a:p>
            <a:pPr>
              <a:defRPr lang="ja-JP" altLang="en-US"/>
            </a:pPr>
            <a:r>
              <a:rPr lang="ja-JP" altLang="en-US" sz="1400" b="1">
                <a:solidFill>
                  <a:schemeClr val="tx1"/>
                </a:solidFill>
              </a:rPr>
              <a:t>・フレイル予防実践教室の実施</a:t>
            </a:r>
            <a:endParaRPr lang="ja-JP" altLang="en-US" sz="1600" b="1">
              <a:solidFill>
                <a:schemeClr val="tx1"/>
              </a:solidFill>
            </a:endParaRPr>
          </a:p>
          <a:p>
            <a:pPr>
              <a:defRPr lang="ja-JP" altLang="en-US"/>
            </a:pPr>
            <a:r>
              <a:rPr lang="ja-JP" altLang="en-US" sz="1200">
                <a:solidFill>
                  <a:schemeClr val="accent2">
                    <a:lumMod val="75000"/>
                  </a:schemeClr>
                </a:solidFill>
              </a:rPr>
              <a:t>　</a:t>
            </a:r>
            <a:r>
              <a:rPr lang="ja-JP" altLang="en-US" sz="1100">
                <a:solidFill>
                  <a:schemeClr val="accent2">
                    <a:lumMod val="75000"/>
                  </a:schemeClr>
                </a:solidFill>
              </a:rPr>
              <a:t>フレイル予防全般のプログラムの実施</a:t>
            </a:r>
            <a:endParaRPr lang="ja-JP" altLang="en-US" sz="1200">
              <a:solidFill>
                <a:schemeClr val="accent2">
                  <a:lumMod val="75000"/>
                </a:schemeClr>
              </a:solidFill>
            </a:endParaRPr>
          </a:p>
          <a:p>
            <a:pPr>
              <a:defRPr lang="ja-JP" altLang="en-US"/>
            </a:pPr>
            <a:r>
              <a:rPr lang="ja-JP" altLang="en-US" sz="1200">
                <a:solidFill>
                  <a:schemeClr val="tx1"/>
                </a:solidFill>
              </a:rPr>
              <a:t>　</a:t>
            </a:r>
            <a:r>
              <a:rPr lang="ja-JP" altLang="en-US" sz="1200">
                <a:solidFill>
                  <a:schemeClr val="tx1"/>
                </a:solidFill>
              </a:rPr>
              <a:t>➡フレイル予防に資するプログラムの実施</a:t>
            </a:r>
            <a:r>
              <a:rPr lang="ja-JP" altLang="en-US" sz="1200">
                <a:solidFill>
                  <a:schemeClr val="tx1"/>
                </a:solidFill>
              </a:rPr>
              <a:t>（R</a:t>
            </a:r>
            <a:r>
              <a:rPr lang="ja-JP" altLang="en-US" sz="1200">
                <a:solidFill>
                  <a:schemeClr val="tx1"/>
                </a:solidFill>
              </a:rPr>
              <a:t>５開始）</a:t>
            </a:r>
            <a:endParaRPr lang="ja-JP" altLang="en-US" sz="1200">
              <a:solidFill>
                <a:schemeClr val="tx1"/>
              </a:solidFill>
            </a:endParaRPr>
          </a:p>
          <a:p>
            <a:pPr>
              <a:defRPr lang="ja-JP" altLang="en-US"/>
            </a:pPr>
            <a:endParaRPr lang="ja-JP" altLang="en-US" sz="1000">
              <a:solidFill>
                <a:schemeClr val="tx1"/>
              </a:solidFill>
            </a:endParaRPr>
          </a:p>
          <a:p>
            <a:pPr>
              <a:defRPr lang="ja-JP" altLang="en-US"/>
            </a:pPr>
            <a:r>
              <a:rPr lang="ja-JP" altLang="en-US" sz="1400" b="1">
                <a:solidFill>
                  <a:schemeClr val="tx1"/>
                </a:solidFill>
              </a:rPr>
              <a:t>・自分でできる予防方法の発信</a:t>
            </a:r>
            <a:endParaRPr lang="ja-JP" altLang="en-US" sz="1600" b="1">
              <a:solidFill>
                <a:schemeClr val="tx1"/>
              </a:solidFill>
            </a:endParaRPr>
          </a:p>
          <a:p>
            <a:pPr>
              <a:defRPr lang="ja-JP" altLang="en-US"/>
            </a:pPr>
            <a:r>
              <a:rPr lang="ja-JP" altLang="en-US" sz="1200">
                <a:solidFill>
                  <a:schemeClr val="accent2">
                    <a:lumMod val="75000"/>
                  </a:schemeClr>
                </a:solidFill>
              </a:rPr>
              <a:t>　</a:t>
            </a:r>
            <a:r>
              <a:rPr lang="ja-JP" altLang="en-US" sz="1100">
                <a:solidFill>
                  <a:schemeClr val="accent2">
                    <a:lumMod val="75000"/>
                  </a:schemeClr>
                </a:solidFill>
              </a:rPr>
              <a:t>医療・介護・地域どの場面でも共通したトレーニングを実</a:t>
            </a:r>
            <a:endParaRPr lang="ja-JP" altLang="en-US" sz="1600">
              <a:solidFill>
                <a:schemeClr val="accent2">
                  <a:lumMod val="75000"/>
                </a:schemeClr>
              </a:solidFill>
            </a:endParaRPr>
          </a:p>
          <a:p>
            <a:pPr>
              <a:defRPr lang="ja-JP" altLang="en-US"/>
            </a:pPr>
            <a:r>
              <a:rPr lang="ja-JP" altLang="en-US" sz="1100">
                <a:solidFill>
                  <a:schemeClr val="accent2">
                    <a:lumMod val="75000"/>
                  </a:schemeClr>
                </a:solidFill>
              </a:rPr>
              <a:t>　</a:t>
            </a:r>
            <a:r>
              <a:rPr lang="ja-JP" altLang="en-US" sz="1100">
                <a:solidFill>
                  <a:schemeClr val="accent2">
                    <a:lumMod val="75000"/>
                  </a:schemeClr>
                </a:solidFill>
              </a:rPr>
              <a:t>践できる環境づくり</a:t>
            </a:r>
            <a:endParaRPr lang="ja-JP" altLang="en-US" sz="1100">
              <a:solidFill>
                <a:schemeClr val="accent2">
                  <a:lumMod val="75000"/>
                </a:schemeClr>
              </a:solidFill>
            </a:endParaRPr>
          </a:p>
          <a:p>
            <a:pPr>
              <a:defRPr lang="ja-JP" altLang="en-US"/>
            </a:pPr>
            <a:r>
              <a:rPr lang="ja-JP" altLang="en-US" sz="1200">
                <a:solidFill>
                  <a:schemeClr val="tx1"/>
                </a:solidFill>
              </a:rPr>
              <a:t>　</a:t>
            </a:r>
            <a:r>
              <a:rPr lang="ja-JP" altLang="en-US" sz="1200">
                <a:solidFill>
                  <a:schemeClr val="tx1"/>
                </a:solidFill>
              </a:rPr>
              <a:t>➡ネギトレのポータルサイト配信及び地域への紹介</a:t>
            </a:r>
            <a:endParaRPr lang="ja-JP" altLang="en-US" sz="1200">
              <a:solidFill>
                <a:schemeClr val="tx1"/>
              </a:solidFill>
            </a:endParaRPr>
          </a:p>
          <a:p>
            <a:pPr>
              <a:defRPr lang="ja-JP" altLang="en-US"/>
            </a:pPr>
            <a:r>
              <a:rPr lang="ja-JP" altLang="en-US" sz="1200">
                <a:solidFill>
                  <a:schemeClr val="tx1"/>
                </a:solidFill>
              </a:rPr>
              <a:t>　</a:t>
            </a:r>
            <a:endParaRPr lang="ja-JP" altLang="en-US" sz="1600">
              <a:solidFill>
                <a:schemeClr val="tx1"/>
              </a:solidFill>
            </a:endParaRPr>
          </a:p>
          <a:p>
            <a:pPr>
              <a:defRPr lang="ja-JP" altLang="en-US"/>
            </a:pPr>
            <a:r>
              <a:rPr lang="ja-JP" altLang="en-US" sz="1400" b="1">
                <a:solidFill>
                  <a:schemeClr val="tx1"/>
                </a:solidFill>
              </a:rPr>
              <a:t>・自己チェック（早期発見）ツールの配布</a:t>
            </a:r>
            <a:endParaRPr lang="ja-JP" altLang="en-US" sz="1600" b="1">
              <a:solidFill>
                <a:schemeClr val="tx1"/>
              </a:solidFill>
            </a:endParaRPr>
          </a:p>
          <a:p>
            <a:pPr>
              <a:defRPr lang="ja-JP" altLang="en-US"/>
            </a:pPr>
            <a:r>
              <a:rPr lang="ja-JP" altLang="en-US" sz="1200">
                <a:solidFill>
                  <a:schemeClr val="accent2">
                    <a:lumMod val="75000"/>
                  </a:schemeClr>
                </a:solidFill>
              </a:rPr>
              <a:t>　</a:t>
            </a:r>
            <a:r>
              <a:rPr lang="ja-JP" altLang="en-US" sz="1100">
                <a:solidFill>
                  <a:schemeClr val="accent2">
                    <a:lumMod val="75000"/>
                  </a:schemeClr>
                </a:solidFill>
              </a:rPr>
              <a:t>早期に自分の状態に気づける仕組みづくり</a:t>
            </a:r>
            <a:endParaRPr lang="ja-JP" altLang="en-US" sz="1600">
              <a:solidFill>
                <a:schemeClr val="accent2">
                  <a:lumMod val="75000"/>
                </a:schemeClr>
              </a:solidFill>
            </a:endParaRPr>
          </a:p>
          <a:p>
            <a:pPr>
              <a:defRPr lang="ja-JP" altLang="en-US"/>
            </a:pPr>
            <a:r>
              <a:rPr lang="ja-JP" altLang="en-US" sz="1200">
                <a:solidFill>
                  <a:schemeClr val="accent2">
                    <a:lumMod val="75000"/>
                  </a:schemeClr>
                </a:solidFill>
              </a:rPr>
              <a:t>　</a:t>
            </a:r>
            <a:r>
              <a:rPr lang="ja-JP" altLang="en-US" sz="1200">
                <a:solidFill>
                  <a:schemeClr val="tx1"/>
                </a:solidFill>
              </a:rPr>
              <a:t>➡簡単に自己チェックできるツールの作成・配布</a:t>
            </a:r>
            <a:endParaRPr lang="ja-JP" altLang="en-US" sz="1200">
              <a:solidFill>
                <a:schemeClr val="tx1"/>
              </a:solidFill>
            </a:endParaRPr>
          </a:p>
          <a:p>
            <a:pPr>
              <a:defRPr lang="ja-JP" altLang="en-US"/>
            </a:pPr>
            <a:r>
              <a:rPr lang="ja-JP" altLang="en-US" sz="1200">
                <a:solidFill>
                  <a:schemeClr val="tx1"/>
                </a:solidFill>
              </a:rPr>
              <a:t>　➡認知症ケアパスの活用促進</a:t>
            </a:r>
            <a:endParaRPr lang="ja-JP" altLang="en-US" sz="1200">
              <a:solidFill>
                <a:schemeClr val="tx1"/>
              </a:solidFill>
            </a:endParaRPr>
          </a:p>
        </p:txBody>
      </p:sp>
      <p:sp>
        <p:nvSpPr>
          <p:cNvPr id="1141" name="テキスト 62"/>
          <p:cNvSpPr txBox="1"/>
          <p:nvPr/>
        </p:nvSpPr>
        <p:spPr>
          <a:xfrm>
            <a:off x="8033903" y="590727"/>
            <a:ext cx="1218097" cy="253023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1050" b="1">
                <a:solidFill>
                  <a:srgbClr val="FF0000"/>
                </a:solidFill>
              </a:rPr>
              <a:t>★</a:t>
            </a:r>
            <a:r>
              <a:rPr lang="ja-JP" altLang="en-US" sz="1050" b="1"/>
              <a:t>＝重点項目</a:t>
            </a:r>
            <a:endParaRPr lang="ja-JP" altLang="en-US" b="1"/>
          </a:p>
        </p:txBody>
      </p:sp>
      <p:sp>
        <p:nvSpPr>
          <p:cNvPr id="114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4</a:t>
            </a:fld>
            <a:endParaRPr lang="ja-JP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144" name="テキスト 18"/>
          <p:cNvSpPr txBox="1"/>
          <p:nvPr/>
        </p:nvSpPr>
        <p:spPr>
          <a:xfrm>
            <a:off x="180000" y="177423"/>
            <a:ext cx="7199563" cy="522327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2800" b="1">
                <a:solidFill>
                  <a:srgbClr val="FF8000"/>
                </a:solidFill>
              </a:rPr>
              <a:t>３　見守り体制の充実</a:t>
            </a:r>
            <a:endParaRPr lang="ja-JP" altLang="en-US" b="1">
              <a:solidFill>
                <a:srgbClr val="FF8000"/>
              </a:solidFill>
            </a:endParaRPr>
          </a:p>
        </p:txBody>
      </p:sp>
      <p:sp>
        <p:nvSpPr>
          <p:cNvPr id="1145" name="テキスト 44"/>
          <p:cNvSpPr txBox="1"/>
          <p:nvPr/>
        </p:nvSpPr>
        <p:spPr>
          <a:xfrm>
            <a:off x="252000" y="771750"/>
            <a:ext cx="4104004" cy="1125056"/>
          </a:xfrm>
          <a:prstGeom prst="rect">
            <a:avLst/>
          </a:prstGeom>
          <a:solidFill>
            <a:schemeClr val="bg1">
              <a:lumMod val="86000"/>
            </a:schemeClr>
          </a:solidFill>
        </p:spPr>
        <p:txBody>
          <a:bodyPr wrap="square">
            <a:spAutoFit/>
          </a:bodyPr>
          <a:p>
            <a:pPr algn="ctr">
              <a:defRPr lang="ja-JP" altLang="en-US"/>
            </a:pPr>
            <a:r>
              <a:rPr lang="ja-JP" altLang="en-US" sz="1600" b="1">
                <a:solidFill>
                  <a:schemeClr val="bg1">
                    <a:lumMod val="50000"/>
                  </a:schemeClr>
                </a:solidFill>
              </a:rPr>
              <a:t>第８期の主な施策・取組み</a:t>
            </a:r>
            <a:endParaRPr lang="ja-JP" altLang="en-US" sz="1600" b="1">
              <a:solidFill>
                <a:schemeClr val="bg1">
                  <a:lumMod val="50000"/>
                </a:schemeClr>
              </a:solidFill>
            </a:endParaRPr>
          </a:p>
          <a:p>
            <a:pPr algn="ctr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defRPr lang="ja-JP" altLang="en-US"/>
            </a:pPr>
            <a:endParaRPr lang="ja-JP" altLang="en-US" sz="1600">
              <a:solidFill>
                <a:srgbClr val="000000"/>
              </a:solidFill>
            </a:endParaRPr>
          </a:p>
          <a:p>
            <a:pPr>
              <a:defRPr lang="ja-JP" altLang="en-US"/>
            </a:pPr>
            <a:r>
              <a:rPr lang="ja-JP" altLang="en-US" sz="1400">
                <a:solidFill>
                  <a:srgbClr val="000000"/>
                </a:solidFill>
              </a:rPr>
              <a:t>・認知症高齢者等事前登録制度</a:t>
            </a:r>
            <a:endParaRPr lang="ja-JP" altLang="en-US" sz="1400">
              <a:solidFill>
                <a:srgbClr val="000000"/>
              </a:solidFill>
            </a:endParaRPr>
          </a:p>
          <a:p>
            <a:pPr>
              <a:defRPr lang="ja-JP" altLang="en-US"/>
            </a:pPr>
            <a:r>
              <a:rPr lang="ja-JP" altLang="en-US" sz="1400">
                <a:solidFill>
                  <a:srgbClr val="000000"/>
                </a:solidFill>
              </a:rPr>
              <a:t>・見守りGPS貸出事業</a:t>
            </a:r>
            <a:endParaRPr lang="ja-JP" altLang="en-US" sz="1400">
              <a:solidFill>
                <a:srgbClr val="000000"/>
              </a:solidFill>
            </a:endParaRPr>
          </a:p>
          <a:p>
            <a:pPr>
              <a:defRPr lang="ja-JP" altLang="en-US"/>
            </a:pPr>
            <a:r>
              <a:rPr lang="ja-JP" altLang="en-US" sz="1400">
                <a:solidFill>
                  <a:srgbClr val="000000"/>
                </a:solidFill>
              </a:rPr>
              <a:t>・民生委員・在宅福祉員の見守り活動</a:t>
            </a:r>
            <a:endParaRPr lang="ja-JP" altLang="en-US" sz="2000">
              <a:solidFill>
                <a:srgbClr val="000000"/>
              </a:solidFill>
            </a:endParaRPr>
          </a:p>
        </p:txBody>
      </p:sp>
      <p:sp>
        <p:nvSpPr>
          <p:cNvPr id="1146" name="テキスト 45"/>
          <p:cNvSpPr txBox="1"/>
          <p:nvPr/>
        </p:nvSpPr>
        <p:spPr>
          <a:xfrm>
            <a:off x="252000" y="2394097"/>
            <a:ext cx="4098951" cy="2553653"/>
          </a:xfrm>
          <a:prstGeom prst="rect">
            <a:avLst/>
          </a:prstGeom>
        </p:spPr>
        <p:txBody>
          <a:bodyPr wrap="square">
            <a:spAutoFit/>
          </a:bodyPr>
          <a:p>
            <a:pPr algn="l">
              <a:defRPr lang="ja-JP" altLang="en-US"/>
            </a:pP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・認知症高齢者等事前登録制度は、認知症の人の</a:t>
            </a:r>
            <a:endParaRPr lang="ja-JP" altLang="en-US" sz="1400">
              <a:solidFill>
                <a:schemeClr val="bg1">
                  <a:lumMod val="50000"/>
                </a:schemeClr>
              </a:solidFill>
            </a:endParaRPr>
          </a:p>
          <a:p>
            <a:pPr algn="l">
              <a:defRPr lang="ja-JP" altLang="en-US"/>
            </a:pP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　</a:t>
            </a: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帰宅困難時への活用が図られているが、登録に</a:t>
            </a:r>
            <a:endParaRPr lang="ja-JP" altLang="en-US" sz="1400">
              <a:solidFill>
                <a:schemeClr val="bg1">
                  <a:lumMod val="50000"/>
                </a:schemeClr>
              </a:solidFill>
            </a:endParaRPr>
          </a:p>
          <a:p>
            <a:pPr algn="l">
              <a:defRPr lang="ja-JP" altLang="en-US"/>
            </a:pP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　</a:t>
            </a: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いたるきっかけが主に「警察からの紹介」であ</a:t>
            </a:r>
            <a:endParaRPr lang="ja-JP" altLang="en-US" sz="1400">
              <a:solidFill>
                <a:schemeClr val="bg1">
                  <a:lumMod val="50000"/>
                </a:schemeClr>
              </a:solidFill>
            </a:endParaRPr>
          </a:p>
          <a:p>
            <a:pPr algn="l">
              <a:defRPr lang="ja-JP" altLang="en-US"/>
            </a:pP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　</a:t>
            </a: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り、制度充実に向け、</a:t>
            </a:r>
            <a:r>
              <a:rPr lang="ja-JP" altLang="en-US" sz="1400" b="1" u="sng">
                <a:solidFill>
                  <a:schemeClr val="bg1">
                    <a:lumMod val="50000"/>
                  </a:schemeClr>
                </a:solidFill>
              </a:rPr>
              <a:t>広く一般に向けた制度周</a:t>
            </a:r>
            <a:endParaRPr lang="ja-JP" altLang="en-US" sz="1400" b="1" u="sng">
              <a:solidFill>
                <a:schemeClr val="bg1">
                  <a:lumMod val="50000"/>
                </a:schemeClr>
              </a:solidFill>
            </a:endParaRPr>
          </a:p>
          <a:p>
            <a:pPr algn="l">
              <a:defRPr lang="ja-JP" altLang="en-US"/>
            </a:pPr>
            <a:r>
              <a:rPr lang="ja-JP" altLang="en-US" sz="1400" b="1" u="none">
                <a:solidFill>
                  <a:schemeClr val="bg1">
                    <a:lumMod val="50000"/>
                  </a:schemeClr>
                </a:solidFill>
              </a:rPr>
              <a:t>　</a:t>
            </a:r>
            <a:r>
              <a:rPr lang="ja-JP" altLang="en-US" sz="1400" b="1" u="sng">
                <a:solidFill>
                  <a:schemeClr val="bg1">
                    <a:lumMod val="50000"/>
                  </a:schemeClr>
                </a:solidFill>
              </a:rPr>
              <a:t>知が必要</a:t>
            </a:r>
            <a:endParaRPr lang="ja-JP" altLang="en-US" sz="1400" b="1" u="sng">
              <a:solidFill>
                <a:schemeClr val="bg1">
                  <a:lumMod val="50000"/>
                </a:schemeClr>
              </a:solidFill>
            </a:endParaRPr>
          </a:p>
          <a:p>
            <a:pPr algn="l">
              <a:defRPr lang="ja-JP" altLang="en-US"/>
            </a:pPr>
            <a:endParaRPr lang="ja-JP" altLang="en-US" sz="1000">
              <a:solidFill>
                <a:schemeClr val="bg1">
                  <a:lumMod val="50000"/>
                </a:schemeClr>
              </a:solidFill>
            </a:endParaRPr>
          </a:p>
          <a:p>
            <a:pPr algn="l">
              <a:defRPr lang="ja-JP" altLang="en-US"/>
            </a:pP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・薬局やスーパーなど、日常生活の中で身近な</a:t>
            </a: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場</a:t>
            </a:r>
            <a:endParaRPr lang="ja-JP" altLang="en-US" sz="1400">
              <a:solidFill>
                <a:schemeClr val="bg1">
                  <a:lumMod val="50000"/>
                </a:schemeClr>
              </a:solidFill>
            </a:endParaRPr>
          </a:p>
          <a:p>
            <a:pPr algn="l">
              <a:defRPr lang="ja-JP" altLang="en-US"/>
            </a:pP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　</a:t>
            </a: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においては、理解不足等により、場合によって</a:t>
            </a:r>
            <a:endParaRPr lang="ja-JP" altLang="en-US" sz="1400">
              <a:solidFill>
                <a:schemeClr val="bg1">
                  <a:lumMod val="50000"/>
                </a:schemeClr>
              </a:solidFill>
            </a:endParaRPr>
          </a:p>
          <a:p>
            <a:pPr algn="l">
              <a:defRPr lang="ja-JP" altLang="en-US"/>
            </a:pP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　</a:t>
            </a: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は排除・「見張り」の対象となる実態が</a:t>
            </a: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ある</a:t>
            </a:r>
            <a:endParaRPr lang="ja-JP" altLang="en-US" sz="1400">
              <a:solidFill>
                <a:schemeClr val="bg1">
                  <a:lumMod val="50000"/>
                </a:schemeClr>
              </a:solidFill>
            </a:endParaRPr>
          </a:p>
          <a:p>
            <a:pPr algn="l">
              <a:defRPr lang="ja-JP" altLang="en-US"/>
            </a:pPr>
            <a:endParaRPr lang="ja-JP" altLang="en-US" sz="1000">
              <a:solidFill>
                <a:schemeClr val="bg1">
                  <a:lumMod val="50000"/>
                </a:schemeClr>
              </a:solidFill>
            </a:endParaRPr>
          </a:p>
          <a:p>
            <a:pPr algn="l">
              <a:defRPr lang="ja-JP" altLang="en-US"/>
            </a:pP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・身近な場での</a:t>
            </a: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「見守り」の環境づくりを推</a:t>
            </a: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進し</a:t>
            </a:r>
            <a:endParaRPr lang="ja-JP" altLang="en-US" sz="1400">
              <a:solidFill>
                <a:schemeClr val="bg1">
                  <a:lumMod val="50000"/>
                </a:schemeClr>
              </a:solidFill>
            </a:endParaRPr>
          </a:p>
          <a:p>
            <a:pPr algn="l">
              <a:defRPr lang="ja-JP" altLang="en-US"/>
            </a:pP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　</a:t>
            </a: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ていく必要がある</a:t>
            </a:r>
            <a:endParaRPr lang="ja-JP" altLang="en-US" sz="14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47" name="テキスト 47"/>
          <p:cNvSpPr txBox="1"/>
          <p:nvPr/>
        </p:nvSpPr>
        <p:spPr>
          <a:xfrm>
            <a:off x="254407" y="2031954"/>
            <a:ext cx="4099186" cy="337661"/>
          </a:xfrm>
          <a:prstGeom prst="rect">
            <a:avLst/>
          </a:prstGeom>
          <a:solidFill>
            <a:srgbClr val="FFE69A"/>
          </a:solidFill>
        </p:spPr>
        <p:txBody>
          <a:bodyPr wrap="square">
            <a:spAutoFit/>
          </a:bodyPr>
          <a:p>
            <a:pPr algn="ctr">
              <a:defRPr lang="ja-JP" altLang="en-US"/>
            </a:pPr>
            <a:r>
              <a:rPr lang="ja-JP" altLang="en-US" sz="1600" b="1">
                <a:solidFill>
                  <a:srgbClr val="000000"/>
                </a:solidFill>
              </a:rPr>
              <a:t>現状・課題</a:t>
            </a:r>
            <a:endParaRPr lang="ja-JP" altLang="en-US" sz="2000" b="1">
              <a:solidFill>
                <a:srgbClr val="000000"/>
              </a:solidFill>
            </a:endParaRPr>
          </a:p>
        </p:txBody>
      </p:sp>
      <p:sp>
        <p:nvSpPr>
          <p:cNvPr id="1148" name="図形 49"/>
          <p:cNvSpPr/>
          <p:nvPr/>
        </p:nvSpPr>
        <p:spPr>
          <a:xfrm>
            <a:off x="4428000" y="2283750"/>
            <a:ext cx="365467" cy="956592"/>
          </a:xfrm>
          <a:prstGeom prst="rightArrow">
            <a:avLst/>
          </a:prstGeom>
          <a:solidFill>
            <a:srgbClr val="FF8000"/>
          </a:solidFill>
          <a:ln w="12700" cap="flat" cmpd="sng" algn="ctr">
            <a:solidFill>
              <a:srgbClr val="FF8000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49" name="テキスト 89"/>
          <p:cNvSpPr txBox="1"/>
          <p:nvPr/>
        </p:nvSpPr>
        <p:spPr>
          <a:xfrm>
            <a:off x="4864814" y="339750"/>
            <a:ext cx="4099186" cy="4461867"/>
          </a:xfrm>
          <a:prstGeom prst="rect">
            <a:avLst/>
          </a:prstGeom>
          <a:solidFill>
            <a:srgbClr val="FFFFBE"/>
          </a:solidFill>
        </p:spPr>
        <p:txBody>
          <a:bodyPr wrap="square">
            <a:spAutoFit/>
          </a:bodyPr>
          <a:p>
            <a:pPr algn="ctr">
              <a:defRPr lang="ja-JP" altLang="en-US"/>
            </a:pPr>
            <a:r>
              <a:rPr lang="ja-JP" altLang="en-US" sz="1600" b="1">
                <a:solidFill>
                  <a:srgbClr val="FF4200"/>
                </a:solidFill>
              </a:rPr>
              <a:t>第９期の主な施策・取組み（案）</a:t>
            </a:r>
            <a:endParaRPr lang="ja-JP" altLang="en-US" sz="1600" b="1">
              <a:solidFill>
                <a:srgbClr val="FF4200"/>
              </a:solidFill>
            </a:endParaRPr>
          </a:p>
          <a:p>
            <a:pPr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 lang="ja-JP" altLang="en-US"/>
            </a:pPr>
            <a:endParaRPr lang="ja-JP" altLang="en-US" sz="1600">
              <a:solidFill>
                <a:srgbClr val="FF4200"/>
              </a:solidFill>
            </a:endParaRPr>
          </a:p>
          <a:p>
            <a:pPr>
              <a:defRPr lang="ja-JP" altLang="en-US"/>
            </a:pPr>
            <a:r>
              <a:rPr lang="ja-JP" altLang="en-US" sz="1400" b="1">
                <a:solidFill>
                  <a:schemeClr val="tx1"/>
                </a:solidFill>
              </a:rPr>
              <a:t>・認知症高齢者等事前登録制度の強化</a:t>
            </a:r>
            <a:r>
              <a:rPr lang="ja-JP" altLang="en-US" sz="1400" b="1">
                <a:solidFill>
                  <a:srgbClr val="FF0000"/>
                </a:solidFill>
              </a:rPr>
              <a:t>★</a:t>
            </a:r>
            <a:endParaRPr lang="ja-JP" altLang="en-US" sz="1600" b="1">
              <a:solidFill>
                <a:srgbClr val="FF0000"/>
              </a:solidFill>
            </a:endParaRPr>
          </a:p>
          <a:p>
            <a:pPr>
              <a:defRPr lang="ja-JP" altLang="en-US"/>
            </a:pPr>
            <a:r>
              <a:rPr lang="ja-JP" altLang="en-US" sz="1200">
                <a:solidFill>
                  <a:schemeClr val="accent2">
                    <a:lumMod val="75000"/>
                  </a:schemeClr>
                </a:solidFill>
              </a:rPr>
              <a:t>　</a:t>
            </a:r>
            <a:r>
              <a:rPr lang="ja-JP" altLang="en-US" sz="1100">
                <a:solidFill>
                  <a:schemeClr val="accent2">
                    <a:lumMod val="75000"/>
                  </a:schemeClr>
                </a:solidFill>
              </a:rPr>
              <a:t>帰宅困難</a:t>
            </a:r>
            <a:r>
              <a:rPr lang="ja-JP" altLang="en-US" sz="1100">
                <a:solidFill>
                  <a:schemeClr val="accent2">
                    <a:lumMod val="75000"/>
                  </a:schemeClr>
                </a:solidFill>
              </a:rPr>
              <a:t>時の</a:t>
            </a:r>
            <a:r>
              <a:rPr lang="ja-JP" altLang="en-US" sz="1100">
                <a:solidFill>
                  <a:schemeClr val="accent2">
                    <a:lumMod val="75000"/>
                  </a:schemeClr>
                </a:solidFill>
              </a:rPr>
              <a:t>早期発見・早期保護の推進</a:t>
            </a:r>
            <a:endParaRPr lang="ja-JP" altLang="en-US" sz="1100">
              <a:solidFill>
                <a:schemeClr val="accent2">
                  <a:lumMod val="75000"/>
                </a:schemeClr>
              </a:solidFill>
            </a:endParaRPr>
          </a:p>
          <a:p>
            <a:pPr>
              <a:defRPr lang="ja-JP" altLang="en-US"/>
            </a:pPr>
            <a:r>
              <a:rPr lang="ja-JP" altLang="en-US" sz="1200">
                <a:solidFill>
                  <a:schemeClr val="tx1"/>
                </a:solidFill>
              </a:rPr>
              <a:t>　</a:t>
            </a:r>
            <a:r>
              <a:rPr lang="ja-JP" altLang="en-US" sz="1200">
                <a:solidFill>
                  <a:schemeClr val="tx1"/>
                </a:solidFill>
              </a:rPr>
              <a:t>➡制度周知の推進</a:t>
            </a:r>
            <a:endParaRPr lang="ja-JP" altLang="en-US" sz="1600">
              <a:solidFill>
                <a:schemeClr val="tx1"/>
              </a:solidFill>
            </a:endParaRPr>
          </a:p>
          <a:p>
            <a:pPr>
              <a:defRPr lang="ja-JP" altLang="en-US"/>
            </a:pPr>
            <a:endParaRPr lang="ja-JP" altLang="en-US" sz="1000">
              <a:solidFill>
                <a:schemeClr val="tx1"/>
              </a:solidFill>
            </a:endParaRPr>
          </a:p>
          <a:p>
            <a:pPr>
              <a:defRPr lang="ja-JP" altLang="en-US"/>
            </a:pPr>
            <a:r>
              <a:rPr lang="ja-JP" altLang="en-US" sz="1400" b="1">
                <a:solidFill>
                  <a:schemeClr val="tx1"/>
                </a:solidFill>
              </a:rPr>
              <a:t>・</a:t>
            </a:r>
            <a:r>
              <a:rPr lang="ja-JP" altLang="en-US" sz="1400" b="1">
                <a:solidFill>
                  <a:schemeClr val="tx1"/>
                </a:solidFill>
              </a:rPr>
              <a:t>見守りシール配布事業の実施</a:t>
            </a:r>
            <a:endParaRPr lang="ja-JP" altLang="en-US" sz="1600" b="1">
              <a:solidFill>
                <a:schemeClr val="tx1"/>
              </a:solidFill>
            </a:endParaRPr>
          </a:p>
          <a:p>
            <a:pPr>
              <a:defRPr lang="ja-JP" altLang="en-US"/>
            </a:pPr>
            <a:r>
              <a:rPr lang="ja-JP" altLang="en-US" sz="1200">
                <a:solidFill>
                  <a:schemeClr val="accent2">
                    <a:lumMod val="75000"/>
                  </a:schemeClr>
                </a:solidFill>
              </a:rPr>
              <a:t>　</a:t>
            </a:r>
            <a:r>
              <a:rPr lang="ja-JP" altLang="en-US" sz="1100">
                <a:solidFill>
                  <a:schemeClr val="accent2">
                    <a:lumMod val="75000"/>
                  </a:schemeClr>
                </a:solidFill>
              </a:rPr>
              <a:t>帰宅困難時の早期発見・早期保護の推進</a:t>
            </a:r>
            <a:endParaRPr lang="ja-JP" altLang="en-US" sz="1100">
              <a:solidFill>
                <a:schemeClr val="accent2">
                  <a:lumMod val="75000"/>
                </a:schemeClr>
              </a:solidFill>
            </a:endParaRPr>
          </a:p>
          <a:p>
            <a:pPr>
              <a:defRPr lang="ja-JP" altLang="en-US"/>
            </a:pPr>
            <a:r>
              <a:rPr lang="ja-JP" altLang="en-US" sz="1200">
                <a:solidFill>
                  <a:schemeClr val="accent2">
                    <a:lumMod val="75000"/>
                  </a:schemeClr>
                </a:solidFill>
              </a:rPr>
              <a:t>　</a:t>
            </a:r>
            <a:r>
              <a:rPr lang="ja-JP" altLang="en-US" sz="1200">
                <a:solidFill>
                  <a:schemeClr val="tx1"/>
                </a:solidFill>
              </a:rPr>
              <a:t>➡QRコード付見守りシールを希望者に配布する</a:t>
            </a:r>
            <a:endParaRPr lang="ja-JP" altLang="en-US" sz="1200">
              <a:solidFill>
                <a:schemeClr val="tx1"/>
              </a:solidFill>
            </a:endParaRPr>
          </a:p>
          <a:p>
            <a:pPr>
              <a:defRPr lang="ja-JP" altLang="en-US"/>
            </a:pPr>
            <a:endParaRPr lang="ja-JP" altLang="en-US" sz="1000">
              <a:solidFill>
                <a:schemeClr val="tx1"/>
              </a:solidFill>
            </a:endParaRPr>
          </a:p>
          <a:p>
            <a:pPr>
              <a:defRPr lang="ja-JP" altLang="en-US"/>
            </a:pPr>
            <a:r>
              <a:rPr lang="ja-JP" altLang="en-US" sz="1400" b="1">
                <a:solidFill>
                  <a:schemeClr val="tx1"/>
                </a:solidFill>
              </a:rPr>
              <a:t>・</a:t>
            </a:r>
            <a:r>
              <a:rPr lang="ja-JP" altLang="en-US" sz="1400" b="1">
                <a:solidFill>
                  <a:schemeClr val="tx1"/>
                </a:solidFill>
              </a:rPr>
              <a:t>民生委員・在宅福祉員への研修会の開催</a:t>
            </a:r>
            <a:endParaRPr lang="ja-JP" altLang="en-US" sz="1600" b="1">
              <a:solidFill>
                <a:schemeClr val="tx1"/>
              </a:solidFill>
            </a:endParaRPr>
          </a:p>
          <a:p>
            <a:pPr>
              <a:defRPr lang="ja-JP" altLang="en-US"/>
            </a:pPr>
            <a:r>
              <a:rPr lang="ja-JP" altLang="en-US" sz="1400">
                <a:solidFill>
                  <a:schemeClr val="tx1"/>
                </a:solidFill>
              </a:rPr>
              <a:t>　</a:t>
            </a:r>
            <a:r>
              <a:rPr lang="ja-JP" altLang="en-US" sz="1100">
                <a:solidFill>
                  <a:schemeClr val="accent2">
                    <a:lumMod val="75000"/>
                  </a:schemeClr>
                </a:solidFill>
              </a:rPr>
              <a:t>地域福祉の担い手の理解促進・相談先の把握</a:t>
            </a:r>
            <a:endParaRPr lang="ja-JP" altLang="en-US" sz="1600">
              <a:solidFill>
                <a:schemeClr val="tx1"/>
              </a:solidFill>
            </a:endParaRPr>
          </a:p>
          <a:p>
            <a:pPr>
              <a:defRPr lang="ja-JP" altLang="en-US"/>
            </a:pPr>
            <a:r>
              <a:rPr lang="ja-JP" altLang="en-US" sz="1400">
                <a:solidFill>
                  <a:schemeClr val="tx1"/>
                </a:solidFill>
              </a:rPr>
              <a:t>　</a:t>
            </a:r>
            <a:r>
              <a:rPr lang="ja-JP" altLang="en-US" sz="1200">
                <a:solidFill>
                  <a:schemeClr val="tx1"/>
                </a:solidFill>
              </a:rPr>
              <a:t>➡認知症サポーター養成講座の開催、相談機関の共有</a:t>
            </a:r>
            <a:endParaRPr lang="ja-JP" altLang="en-US" sz="1200">
              <a:solidFill>
                <a:schemeClr val="tx1"/>
              </a:solidFill>
            </a:endParaRPr>
          </a:p>
          <a:p>
            <a:pPr>
              <a:defRPr lang="ja-JP" altLang="en-US"/>
            </a:pPr>
            <a:endParaRPr lang="ja-JP" altLang="en-US" sz="1000">
              <a:solidFill>
                <a:schemeClr val="tx1"/>
              </a:solidFill>
            </a:endParaRPr>
          </a:p>
          <a:p>
            <a:pPr>
              <a:defRPr lang="ja-JP" altLang="en-US"/>
            </a:pPr>
            <a:r>
              <a:rPr lang="ja-JP" altLang="en-US" sz="1400" b="1">
                <a:solidFill>
                  <a:schemeClr val="tx1"/>
                </a:solidFill>
              </a:rPr>
              <a:t>・地域のチームオレンジの設置</a:t>
            </a:r>
            <a:r>
              <a:rPr lang="ja-JP" altLang="en-US" sz="1400" b="1">
                <a:solidFill>
                  <a:srgbClr val="FF4200"/>
                </a:solidFill>
              </a:rPr>
              <a:t>★</a:t>
            </a:r>
            <a:endParaRPr lang="ja-JP" altLang="en-US" sz="1600" b="1">
              <a:solidFill>
                <a:srgbClr val="FF4200"/>
              </a:solidFill>
            </a:endParaRPr>
          </a:p>
          <a:p>
            <a:pPr>
              <a:defRPr lang="ja-JP" altLang="en-US"/>
            </a:pPr>
            <a:r>
              <a:rPr lang="ja-JP" altLang="en-US" sz="1200">
                <a:solidFill>
                  <a:schemeClr val="accent2">
                    <a:lumMod val="75000"/>
                  </a:schemeClr>
                </a:solidFill>
              </a:rPr>
              <a:t>　</a:t>
            </a:r>
            <a:r>
              <a:rPr lang="ja-JP" altLang="en-US" sz="1100">
                <a:solidFill>
                  <a:schemeClr val="accent2">
                    <a:lumMod val="75000"/>
                  </a:schemeClr>
                </a:solidFill>
              </a:rPr>
              <a:t>近隣の認知症サポーターによる見守り支援等</a:t>
            </a:r>
            <a:endParaRPr lang="ja-JP" altLang="en-US" sz="1100">
              <a:solidFill>
                <a:schemeClr val="accent2">
                  <a:lumMod val="75000"/>
                </a:schemeClr>
              </a:solidFill>
            </a:endParaRPr>
          </a:p>
          <a:p>
            <a:pPr>
              <a:defRPr lang="ja-JP" altLang="en-US"/>
            </a:pPr>
            <a:r>
              <a:rPr lang="ja-JP" altLang="en-US" sz="1200">
                <a:solidFill>
                  <a:schemeClr val="accent2">
                    <a:lumMod val="75000"/>
                  </a:schemeClr>
                </a:solidFill>
              </a:rPr>
              <a:t>　</a:t>
            </a:r>
            <a:r>
              <a:rPr lang="ja-JP" altLang="en-US" sz="1200">
                <a:solidFill>
                  <a:schemeClr val="tx1"/>
                </a:solidFill>
              </a:rPr>
              <a:t>➡認知症サポーターステップアップ講座の実施</a:t>
            </a:r>
            <a:endParaRPr lang="ja-JP" altLang="en-US" sz="1200">
              <a:solidFill>
                <a:schemeClr val="tx1"/>
              </a:solidFill>
            </a:endParaRPr>
          </a:p>
          <a:p>
            <a:pPr>
              <a:defRPr lang="ja-JP" altLang="en-US"/>
            </a:pPr>
            <a:endParaRPr lang="ja-JP" altLang="en-US" sz="1000">
              <a:solidFill>
                <a:schemeClr val="tx1"/>
              </a:solidFill>
            </a:endParaRPr>
          </a:p>
          <a:p>
            <a:pPr>
              <a:defRPr lang="ja-JP" altLang="en-US"/>
            </a:pPr>
            <a:r>
              <a:rPr lang="ja-JP" altLang="en-US" sz="1400" b="1">
                <a:solidFill>
                  <a:schemeClr val="tx1"/>
                </a:solidFill>
              </a:rPr>
              <a:t>・薬局、スーパー等との連携・協</a:t>
            </a:r>
            <a:r>
              <a:rPr lang="ja-JP" altLang="en-US" sz="1400" b="1">
                <a:solidFill>
                  <a:schemeClr val="tx1"/>
                </a:solidFill>
              </a:rPr>
              <a:t>力体制</a:t>
            </a:r>
            <a:r>
              <a:rPr lang="ja-JP" altLang="en-US" sz="1400" b="1">
                <a:solidFill>
                  <a:schemeClr val="tx1"/>
                </a:solidFill>
              </a:rPr>
              <a:t>づくり</a:t>
            </a:r>
            <a:endParaRPr lang="ja-JP" altLang="en-US" sz="1400" b="1">
              <a:solidFill>
                <a:schemeClr val="tx1"/>
              </a:solidFill>
            </a:endParaRPr>
          </a:p>
          <a:p>
            <a:pPr>
              <a:defRPr lang="ja-JP" altLang="en-US"/>
            </a:pPr>
            <a:r>
              <a:rPr lang="ja-JP" altLang="en-US" sz="1200">
                <a:solidFill>
                  <a:schemeClr val="accent2">
                    <a:lumMod val="75000"/>
                  </a:schemeClr>
                </a:solidFill>
              </a:rPr>
              <a:t>　</a:t>
            </a:r>
            <a:r>
              <a:rPr lang="ja-JP" altLang="en-US" sz="1100">
                <a:solidFill>
                  <a:schemeClr val="accent2">
                    <a:lumMod val="75000"/>
                  </a:schemeClr>
                </a:solidFill>
              </a:rPr>
              <a:t>地域住民にとって身近な場での早期発見・早期対応</a:t>
            </a:r>
            <a:endParaRPr lang="ja-JP" altLang="en-US" sz="1100">
              <a:solidFill>
                <a:schemeClr val="accent2">
                  <a:lumMod val="75000"/>
                </a:schemeClr>
              </a:solidFill>
            </a:endParaRPr>
          </a:p>
          <a:p>
            <a:pPr>
              <a:defRPr lang="ja-JP" altLang="en-US"/>
            </a:pPr>
            <a:r>
              <a:rPr lang="ja-JP" altLang="en-US" sz="1200">
                <a:solidFill>
                  <a:schemeClr val="accent2">
                    <a:lumMod val="75000"/>
                  </a:schemeClr>
                </a:solidFill>
              </a:rPr>
              <a:t>　</a:t>
            </a:r>
            <a:r>
              <a:rPr lang="ja-JP" altLang="en-US" sz="1200">
                <a:solidFill>
                  <a:schemeClr val="tx1"/>
                </a:solidFill>
              </a:rPr>
              <a:t>➡認知症の人への対応方法等を学ぶ研修会の開催</a:t>
            </a:r>
            <a:endParaRPr lang="ja-JP" altLang="en-US" sz="1200">
              <a:solidFill>
                <a:schemeClr val="tx1"/>
              </a:solidFill>
            </a:endParaRPr>
          </a:p>
          <a:p>
            <a:pPr>
              <a:defRPr lang="ja-JP" altLang="en-US"/>
            </a:pPr>
            <a:r>
              <a:rPr lang="ja-JP" altLang="en-US" sz="1200">
                <a:solidFill>
                  <a:schemeClr val="tx1"/>
                </a:solidFill>
              </a:rPr>
              <a:t>　</a:t>
            </a:r>
            <a:r>
              <a:rPr lang="ja-JP" altLang="en-US" sz="1200">
                <a:solidFill>
                  <a:schemeClr val="tx1"/>
                </a:solidFill>
              </a:rPr>
              <a:t>➡</a:t>
            </a:r>
            <a:r>
              <a:rPr lang="ja-JP" altLang="en-US" sz="1200">
                <a:solidFill>
                  <a:schemeClr val="tx1"/>
                </a:solidFill>
              </a:rPr>
              <a:t>適切</a:t>
            </a:r>
            <a:r>
              <a:rPr lang="ja-JP" altLang="en-US" sz="1200">
                <a:solidFill>
                  <a:schemeClr val="tx1"/>
                </a:solidFill>
              </a:rPr>
              <a:t>な</a:t>
            </a:r>
            <a:r>
              <a:rPr lang="ja-JP" altLang="en-US" sz="1200">
                <a:solidFill>
                  <a:schemeClr val="tx1"/>
                </a:solidFill>
              </a:rPr>
              <a:t>相談機関へのつなぎ支援の実施</a:t>
            </a:r>
            <a:endParaRPr lang="ja-JP" altLang="en-US" sz="1200">
              <a:solidFill>
                <a:schemeClr val="tx1"/>
              </a:solidFill>
            </a:endParaRPr>
          </a:p>
          <a:p>
            <a:pPr>
              <a:defRPr lang="ja-JP" altLang="en-US"/>
            </a:pPr>
            <a:r>
              <a:rPr lang="ja-JP" altLang="en-US" sz="1200">
                <a:solidFill>
                  <a:schemeClr val="tx1"/>
                </a:solidFill>
              </a:rPr>
              <a:t>　</a:t>
            </a:r>
            <a:r>
              <a:rPr lang="ja-JP" altLang="en-US" sz="1200">
                <a:solidFill>
                  <a:schemeClr val="tx1"/>
                </a:solidFill>
              </a:rPr>
              <a:t>➡</a:t>
            </a:r>
            <a:r>
              <a:rPr lang="ja-JP" altLang="en-US" sz="1200">
                <a:solidFill>
                  <a:schemeClr val="tx1"/>
                </a:solidFill>
              </a:rPr>
              <a:t>包括支援センター</a:t>
            </a:r>
            <a:r>
              <a:rPr lang="ja-JP" altLang="en-US" sz="1200">
                <a:solidFill>
                  <a:schemeClr val="tx1"/>
                </a:solidFill>
              </a:rPr>
              <a:t>との</a:t>
            </a:r>
            <a:r>
              <a:rPr lang="ja-JP" altLang="en-US" sz="1200">
                <a:solidFill>
                  <a:schemeClr val="tx1"/>
                </a:solidFill>
              </a:rPr>
              <a:t>連携</a:t>
            </a:r>
            <a:r>
              <a:rPr lang="ja-JP" altLang="en-US" sz="1200">
                <a:solidFill>
                  <a:schemeClr val="tx1"/>
                </a:solidFill>
              </a:rPr>
              <a:t>強化</a:t>
            </a:r>
            <a:endParaRPr lang="ja-JP" altLang="en-US" sz="1200">
              <a:solidFill>
                <a:schemeClr val="tx1"/>
              </a:solidFill>
            </a:endParaRPr>
          </a:p>
        </p:txBody>
      </p:sp>
      <p:sp>
        <p:nvSpPr>
          <p:cNvPr id="1150" name="テキスト 66"/>
          <p:cNvSpPr txBox="1"/>
          <p:nvPr/>
        </p:nvSpPr>
        <p:spPr>
          <a:xfrm>
            <a:off x="8033903" y="123750"/>
            <a:ext cx="1218097" cy="253023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1050" b="1">
                <a:solidFill>
                  <a:srgbClr val="FF0000"/>
                </a:solidFill>
              </a:rPr>
              <a:t>★</a:t>
            </a:r>
            <a:r>
              <a:rPr lang="ja-JP" altLang="en-US" sz="1050" b="1"/>
              <a:t>＝重点項目</a:t>
            </a:r>
            <a:endParaRPr lang="ja-JP" altLang="en-US" b="1"/>
          </a:p>
        </p:txBody>
      </p:sp>
      <p:sp>
        <p:nvSpPr>
          <p:cNvPr id="115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5</a:t>
            </a:fld>
            <a:endParaRPr lang="ja-JP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153" name="テキスト 18"/>
          <p:cNvSpPr txBox="1"/>
          <p:nvPr/>
        </p:nvSpPr>
        <p:spPr>
          <a:xfrm>
            <a:off x="180000" y="177423"/>
            <a:ext cx="7199563" cy="522327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2800" b="1">
                <a:solidFill>
                  <a:srgbClr val="FF8000"/>
                </a:solidFill>
              </a:rPr>
              <a:t>４　本人発信の支援と家族・支援者の支援</a:t>
            </a:r>
            <a:endParaRPr lang="ja-JP" altLang="en-US" b="1">
              <a:solidFill>
                <a:srgbClr val="FF8000"/>
              </a:solidFill>
            </a:endParaRPr>
          </a:p>
        </p:txBody>
      </p:sp>
      <p:sp>
        <p:nvSpPr>
          <p:cNvPr id="1154" name="テキスト 44"/>
          <p:cNvSpPr txBox="1"/>
          <p:nvPr/>
        </p:nvSpPr>
        <p:spPr>
          <a:xfrm>
            <a:off x="252000" y="771750"/>
            <a:ext cx="4104004" cy="1568768"/>
          </a:xfrm>
          <a:prstGeom prst="rect">
            <a:avLst/>
          </a:prstGeom>
          <a:solidFill>
            <a:schemeClr val="bg1">
              <a:lumMod val="86000"/>
            </a:schemeClr>
          </a:solidFill>
        </p:spPr>
        <p:txBody>
          <a:bodyPr wrap="square">
            <a:spAutoFit/>
          </a:bodyPr>
          <a:p>
            <a:pPr algn="ctr">
              <a:defRPr lang="ja-JP" altLang="en-US"/>
            </a:pPr>
            <a:r>
              <a:rPr lang="ja-JP" altLang="en-US" sz="1600" b="1">
                <a:solidFill>
                  <a:schemeClr val="bg1">
                    <a:lumMod val="50000"/>
                  </a:schemeClr>
                </a:solidFill>
              </a:rPr>
              <a:t>第８期の主な施策・取組み</a:t>
            </a:r>
            <a:endParaRPr lang="ja-JP" altLang="en-US" sz="1400">
              <a:solidFill>
                <a:srgbClr val="000000"/>
              </a:solidFill>
            </a:endParaRPr>
          </a:p>
          <a:p>
            <a:pPr algn="ctr">
              <a:defRPr lang="ja-JP" altLang="en-US"/>
            </a:pPr>
            <a:endParaRPr lang="ja-JP" altLang="en-US" sz="1000" b="1">
              <a:solidFill>
                <a:schemeClr val="bg1">
                  <a:lumMod val="50000"/>
                </a:schemeClr>
              </a:solidFill>
            </a:endParaRPr>
          </a:p>
          <a:p>
            <a:pPr>
              <a:defRPr lang="ja-JP" altLang="en-US"/>
            </a:pPr>
            <a:r>
              <a:rPr lang="ja-JP" altLang="en-US" sz="1400">
                <a:solidFill>
                  <a:srgbClr val="000000"/>
                </a:solidFill>
              </a:rPr>
              <a:t>・認知症初期集中支援チームの配置</a:t>
            </a:r>
            <a:endParaRPr lang="ja-JP" altLang="en-US" sz="1400">
              <a:solidFill>
                <a:srgbClr val="000000"/>
              </a:solidFill>
            </a:endParaRPr>
          </a:p>
          <a:p>
            <a:pPr>
              <a:defRPr lang="ja-JP" altLang="en-US"/>
            </a:pPr>
            <a:r>
              <a:rPr lang="ja-JP" altLang="en-US" sz="1400">
                <a:solidFill>
                  <a:srgbClr val="000000"/>
                </a:solidFill>
              </a:rPr>
              <a:t>・認知症地域支援推進員の配置</a:t>
            </a:r>
            <a:endParaRPr lang="ja-JP" altLang="en-US" sz="1400">
              <a:solidFill>
                <a:srgbClr val="000000"/>
              </a:solidFill>
            </a:endParaRPr>
          </a:p>
          <a:p>
            <a:pPr>
              <a:defRPr lang="ja-JP" altLang="en-US"/>
            </a:pPr>
            <a:r>
              <a:rPr lang="ja-JP" altLang="en-US" sz="1400">
                <a:solidFill>
                  <a:srgbClr val="000000"/>
                </a:solidFill>
              </a:rPr>
              <a:t>・</a:t>
            </a:r>
            <a:r>
              <a:rPr lang="ja-JP" altLang="en-US" sz="1400">
                <a:solidFill>
                  <a:srgbClr val="000000"/>
                </a:solidFill>
              </a:rPr>
              <a:t>認知症カフェの支援</a:t>
            </a:r>
            <a:endParaRPr lang="ja-JP" altLang="en-US" sz="1400">
              <a:solidFill>
                <a:srgbClr val="000000"/>
              </a:solidFill>
            </a:endParaRPr>
          </a:p>
          <a:p>
            <a:pPr>
              <a:defRPr lang="ja-JP" altLang="en-US"/>
            </a:pPr>
            <a:r>
              <a:rPr lang="ja-JP" altLang="en-US" sz="1400">
                <a:solidFill>
                  <a:srgbClr val="000000"/>
                </a:solidFill>
              </a:rPr>
              <a:t>・</a:t>
            </a:r>
            <a:r>
              <a:rPr lang="ja-JP" altLang="en-US" sz="1400">
                <a:solidFill>
                  <a:srgbClr val="000000"/>
                </a:solidFill>
              </a:rPr>
              <a:t>「認知症の人を介護する家族のつどい」の周知</a:t>
            </a:r>
            <a:endParaRPr lang="ja-JP" altLang="en-US"/>
          </a:p>
          <a:p>
            <a:pPr>
              <a:defRPr lang="ja-JP" altLang="en-US"/>
            </a:pPr>
            <a:r>
              <a:rPr lang="ja-JP" altLang="en-US" sz="1400">
                <a:solidFill>
                  <a:srgbClr val="000000"/>
                </a:solidFill>
              </a:rPr>
              <a:t>・チームオレンジの構築</a:t>
            </a:r>
            <a:endParaRPr lang="ja-JP" altLang="en-US" sz="2000">
              <a:solidFill>
                <a:srgbClr val="000000"/>
              </a:solidFill>
            </a:endParaRPr>
          </a:p>
        </p:txBody>
      </p:sp>
      <p:sp>
        <p:nvSpPr>
          <p:cNvPr id="1155" name="テキスト 45"/>
          <p:cNvSpPr txBox="1"/>
          <p:nvPr/>
        </p:nvSpPr>
        <p:spPr>
          <a:xfrm>
            <a:off x="252000" y="2859750"/>
            <a:ext cx="4099186" cy="1753433"/>
          </a:xfrm>
          <a:prstGeom prst="rect">
            <a:avLst/>
          </a:prstGeom>
        </p:spPr>
        <p:txBody>
          <a:bodyPr wrap="square">
            <a:spAutoFit/>
          </a:bodyPr>
          <a:p>
            <a:pPr algn="l">
              <a:defRPr lang="ja-JP" altLang="en-US"/>
            </a:pPr>
            <a:r>
              <a:rPr lang="ja-JP" altLang="en-US" sz="1400" b="0">
                <a:solidFill>
                  <a:schemeClr val="bg1">
                    <a:lumMod val="50000"/>
                  </a:schemeClr>
                </a:solidFill>
              </a:rPr>
              <a:t>・</a:t>
            </a:r>
            <a:r>
              <a:rPr lang="ja-JP" altLang="en-US" sz="1400" b="0">
                <a:solidFill>
                  <a:schemeClr val="bg1">
                    <a:lumMod val="50000"/>
                  </a:schemeClr>
                </a:solidFill>
              </a:rPr>
              <a:t>「初期</a:t>
            </a:r>
            <a:r>
              <a:rPr lang="ja-JP" altLang="en-US" sz="1400" b="0">
                <a:solidFill>
                  <a:schemeClr val="bg1">
                    <a:lumMod val="50000"/>
                  </a:schemeClr>
                </a:solidFill>
              </a:rPr>
              <a:t>支援」のための迅速な支援体制の構築</a:t>
            </a:r>
            <a:endParaRPr lang="ja-JP" altLang="en-US" sz="1400" b="0">
              <a:solidFill>
                <a:schemeClr val="bg1">
                  <a:lumMod val="50000"/>
                </a:schemeClr>
              </a:solidFill>
            </a:endParaRPr>
          </a:p>
          <a:p>
            <a:pPr algn="l">
              <a:defRPr lang="ja-JP" altLang="en-US"/>
            </a:pPr>
            <a:r>
              <a:rPr lang="ja-JP" altLang="en-US" sz="1400" b="0">
                <a:solidFill>
                  <a:schemeClr val="bg1">
                    <a:lumMod val="50000"/>
                  </a:schemeClr>
                </a:solidFill>
              </a:rPr>
              <a:t>　</a:t>
            </a:r>
            <a:r>
              <a:rPr lang="ja-JP" altLang="en-US" sz="1400" b="0">
                <a:solidFill>
                  <a:schemeClr val="bg1">
                    <a:lumMod val="50000"/>
                  </a:schemeClr>
                </a:solidFill>
              </a:rPr>
              <a:t>に課題がある</a:t>
            </a:r>
            <a:endParaRPr lang="ja-JP" altLang="en-US" sz="1400" b="0">
              <a:solidFill>
                <a:schemeClr val="bg1">
                  <a:lumMod val="50000"/>
                </a:schemeClr>
              </a:solidFill>
            </a:endParaRPr>
          </a:p>
          <a:p>
            <a:pPr algn="l">
              <a:defRPr lang="ja-JP" altLang="en-US"/>
            </a:pPr>
            <a:endParaRPr lang="ja-JP" altLang="en-US" sz="1000">
              <a:solidFill>
                <a:schemeClr val="bg1">
                  <a:lumMod val="50000"/>
                </a:schemeClr>
              </a:solidFill>
            </a:endParaRPr>
          </a:p>
          <a:p>
            <a:pPr algn="l">
              <a:defRPr lang="ja-JP" altLang="en-US"/>
            </a:pP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・認知症の人の介護者の精神的身体的負担は依然</a:t>
            </a:r>
            <a:endParaRPr lang="ja-JP" altLang="en-US" sz="1400">
              <a:solidFill>
                <a:schemeClr val="bg1">
                  <a:lumMod val="50000"/>
                </a:schemeClr>
              </a:solidFill>
            </a:endParaRPr>
          </a:p>
          <a:p>
            <a:pPr algn="l">
              <a:defRPr lang="ja-JP" altLang="en-US"/>
            </a:pP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　</a:t>
            </a: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として大きく、認知症の人の生活の質</a:t>
            </a: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の改善の</a:t>
            </a:r>
            <a:endParaRPr lang="ja-JP" altLang="en-US" sz="1400">
              <a:solidFill>
                <a:schemeClr val="bg1">
                  <a:lumMod val="50000"/>
                </a:schemeClr>
              </a:solidFill>
            </a:endParaRPr>
          </a:p>
          <a:p>
            <a:pPr algn="l">
              <a:defRPr lang="ja-JP" altLang="en-US"/>
            </a:pP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　</a:t>
            </a: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ためには、</a:t>
            </a:r>
            <a:r>
              <a:rPr lang="ja-JP" altLang="en-US" sz="1400" b="1" u="sng">
                <a:solidFill>
                  <a:schemeClr val="bg1">
                    <a:lumMod val="50000"/>
                  </a:schemeClr>
                </a:solidFill>
              </a:rPr>
              <a:t>介護者の負担軽減に資する具体的な</a:t>
            </a:r>
            <a:endParaRPr lang="ja-JP" altLang="en-US" sz="1400" b="1" u="sng">
              <a:solidFill>
                <a:schemeClr val="bg1">
                  <a:lumMod val="50000"/>
                </a:schemeClr>
              </a:solidFill>
            </a:endParaRPr>
          </a:p>
          <a:p>
            <a:pPr algn="l">
              <a:defRPr lang="ja-JP" altLang="en-US"/>
            </a:pPr>
            <a:r>
              <a:rPr lang="ja-JP" altLang="en-US" sz="1400" b="1" u="none">
                <a:solidFill>
                  <a:schemeClr val="bg1">
                    <a:lumMod val="50000"/>
                  </a:schemeClr>
                </a:solidFill>
              </a:rPr>
              <a:t>　</a:t>
            </a:r>
            <a:r>
              <a:rPr lang="ja-JP" altLang="en-US" sz="1400" b="1" u="sng">
                <a:solidFill>
                  <a:schemeClr val="bg1">
                    <a:lumMod val="50000"/>
                  </a:schemeClr>
                </a:solidFill>
              </a:rPr>
              <a:t>体制整備や、</a:t>
            </a:r>
            <a:r>
              <a:rPr lang="ja-JP" altLang="en-US" sz="1400" b="1" u="sng">
                <a:solidFill>
                  <a:schemeClr val="bg1">
                    <a:lumMod val="50000"/>
                  </a:schemeClr>
                </a:solidFill>
              </a:rPr>
              <a:t>サービスの充実が必要である</a:t>
            </a:r>
            <a:endParaRPr lang="ja-JP" altLang="en-US" sz="1400" b="1" u="sng">
              <a:solidFill>
                <a:schemeClr val="bg1">
                  <a:lumMod val="50000"/>
                </a:schemeClr>
              </a:solidFill>
            </a:endParaRPr>
          </a:p>
          <a:p>
            <a:pPr algn="l">
              <a:defRPr lang="ja-JP" altLang="en-US"/>
            </a:pPr>
            <a:endParaRPr lang="ja-JP" altLang="en-US" sz="14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56" name="テキスト 47"/>
          <p:cNvSpPr txBox="1"/>
          <p:nvPr/>
        </p:nvSpPr>
        <p:spPr>
          <a:xfrm>
            <a:off x="252000" y="2499750"/>
            <a:ext cx="4099186" cy="337661"/>
          </a:xfrm>
          <a:prstGeom prst="rect">
            <a:avLst/>
          </a:prstGeom>
          <a:solidFill>
            <a:srgbClr val="FFE69A"/>
          </a:solidFill>
        </p:spPr>
        <p:txBody>
          <a:bodyPr wrap="square">
            <a:spAutoFit/>
          </a:bodyPr>
          <a:p>
            <a:pPr algn="ctr">
              <a:defRPr lang="ja-JP" altLang="en-US"/>
            </a:pPr>
            <a:r>
              <a:rPr lang="ja-JP" altLang="en-US" sz="1600" b="1">
                <a:solidFill>
                  <a:srgbClr val="000000"/>
                </a:solidFill>
              </a:rPr>
              <a:t>現状・課題</a:t>
            </a:r>
            <a:endParaRPr lang="ja-JP" altLang="en-US" sz="2000" b="1">
              <a:solidFill>
                <a:srgbClr val="000000"/>
              </a:solidFill>
            </a:endParaRPr>
          </a:p>
        </p:txBody>
      </p:sp>
      <p:sp>
        <p:nvSpPr>
          <p:cNvPr id="1157" name="図形 49"/>
          <p:cNvSpPr/>
          <p:nvPr/>
        </p:nvSpPr>
        <p:spPr>
          <a:xfrm>
            <a:off x="4428000" y="2283750"/>
            <a:ext cx="365467" cy="956592"/>
          </a:xfrm>
          <a:prstGeom prst="rightArrow">
            <a:avLst/>
          </a:prstGeom>
          <a:solidFill>
            <a:srgbClr val="FF8000"/>
          </a:solidFill>
          <a:ln w="12700" cap="flat" cmpd="sng" algn="ctr">
            <a:solidFill>
              <a:srgbClr val="FF8000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58" name="テキスト 88"/>
          <p:cNvSpPr txBox="1"/>
          <p:nvPr/>
        </p:nvSpPr>
        <p:spPr>
          <a:xfrm>
            <a:off x="4864814" y="747493"/>
            <a:ext cx="4099186" cy="4200257"/>
          </a:xfrm>
          <a:prstGeom prst="rect">
            <a:avLst/>
          </a:prstGeom>
          <a:solidFill>
            <a:srgbClr val="FFFFBE"/>
          </a:solidFill>
        </p:spPr>
        <p:txBody>
          <a:bodyPr wrap="square">
            <a:spAutoFit/>
          </a:bodyPr>
          <a:p>
            <a:pPr algn="ctr">
              <a:defRPr lang="ja-JP" altLang="en-US"/>
            </a:pPr>
            <a:r>
              <a:rPr lang="ja-JP" altLang="en-US" sz="1600" b="1">
                <a:solidFill>
                  <a:srgbClr val="FF4200"/>
                </a:solidFill>
              </a:rPr>
              <a:t>第９期の主な施策・取組み（案）</a:t>
            </a:r>
            <a:endParaRPr lang="ja-JP" altLang="en-US" sz="1600" b="1">
              <a:solidFill>
                <a:srgbClr val="FF4200"/>
              </a:solidFill>
            </a:endParaRPr>
          </a:p>
          <a:p>
            <a:pPr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 lang="ja-JP" altLang="en-US"/>
            </a:pPr>
            <a:endParaRPr lang="ja-JP" altLang="en-US" sz="1600">
              <a:solidFill>
                <a:schemeClr val="tx1"/>
              </a:solidFill>
            </a:endParaRPr>
          </a:p>
          <a:p>
            <a:pPr>
              <a:defRPr lang="ja-JP" altLang="en-US"/>
            </a:pPr>
            <a:r>
              <a:rPr lang="ja-JP" altLang="en-US" sz="1400" b="1">
                <a:solidFill>
                  <a:schemeClr val="tx1"/>
                </a:solidFill>
              </a:rPr>
              <a:t>・認知症カフェの支援・確保</a:t>
            </a:r>
            <a:endParaRPr lang="ja-JP" altLang="en-US" sz="1600" b="1">
              <a:solidFill>
                <a:schemeClr val="tx1"/>
              </a:solidFill>
            </a:endParaRPr>
          </a:p>
          <a:p>
            <a:pPr>
              <a:defRPr lang="ja-JP" altLang="en-US"/>
            </a:pPr>
            <a:r>
              <a:rPr lang="ja-JP" altLang="en-US" sz="1200">
                <a:solidFill>
                  <a:schemeClr val="accent2">
                    <a:lumMod val="75000"/>
                  </a:schemeClr>
                </a:solidFill>
              </a:rPr>
              <a:t>　</a:t>
            </a:r>
            <a:r>
              <a:rPr lang="ja-JP" altLang="en-US" sz="1100">
                <a:solidFill>
                  <a:schemeClr val="accent2">
                    <a:lumMod val="75000"/>
                  </a:schemeClr>
                </a:solidFill>
              </a:rPr>
              <a:t>認知症の人や</a:t>
            </a:r>
            <a:r>
              <a:rPr lang="ja-JP" altLang="en-US" sz="1100">
                <a:solidFill>
                  <a:schemeClr val="accent2">
                    <a:lumMod val="75000"/>
                  </a:schemeClr>
                </a:solidFill>
              </a:rPr>
              <a:t>その家族が、地域の人や専門家と相互に</a:t>
            </a:r>
            <a:r>
              <a:rPr lang="ja-JP" altLang="en-US" sz="1100">
                <a:solidFill>
                  <a:schemeClr val="accent2">
                    <a:lumMod val="75000"/>
                  </a:schemeClr>
                </a:solidFill>
              </a:rPr>
              <a:t>情報</a:t>
            </a:r>
            <a:endParaRPr lang="ja-JP" altLang="en-US" sz="1200">
              <a:solidFill>
                <a:schemeClr val="accent2">
                  <a:lumMod val="75000"/>
                </a:schemeClr>
              </a:solidFill>
            </a:endParaRPr>
          </a:p>
          <a:p>
            <a:pPr>
              <a:defRPr lang="ja-JP" altLang="en-US"/>
            </a:pPr>
            <a:r>
              <a:rPr lang="ja-JP" altLang="en-US" sz="1100">
                <a:solidFill>
                  <a:schemeClr val="accent2">
                    <a:lumMod val="75000"/>
                  </a:schemeClr>
                </a:solidFill>
              </a:rPr>
              <a:t>　</a:t>
            </a:r>
            <a:r>
              <a:rPr lang="ja-JP" altLang="en-US" sz="1100">
                <a:solidFill>
                  <a:schemeClr val="accent2">
                    <a:lumMod val="75000"/>
                  </a:schemeClr>
                </a:solidFill>
              </a:rPr>
              <a:t>を共有し、お互いを理解し合う場づくり</a:t>
            </a:r>
            <a:endParaRPr lang="ja-JP" altLang="en-US" sz="1100">
              <a:solidFill>
                <a:schemeClr val="accent2">
                  <a:lumMod val="75000"/>
                </a:schemeClr>
              </a:solidFill>
            </a:endParaRPr>
          </a:p>
          <a:p>
            <a:pPr>
              <a:defRPr lang="ja-JP" altLang="en-US"/>
            </a:pPr>
            <a:r>
              <a:rPr lang="ja-JP" altLang="en-US" sz="1200">
                <a:solidFill>
                  <a:schemeClr val="tx1"/>
                </a:solidFill>
              </a:rPr>
              <a:t>　</a:t>
            </a:r>
            <a:r>
              <a:rPr lang="ja-JP" altLang="en-US" sz="1200">
                <a:solidFill>
                  <a:schemeClr val="tx1"/>
                </a:solidFill>
              </a:rPr>
              <a:t>➡</a:t>
            </a:r>
            <a:r>
              <a:rPr lang="ja-JP" altLang="en-US" sz="1200">
                <a:solidFill>
                  <a:schemeClr val="tx1"/>
                </a:solidFill>
              </a:rPr>
              <a:t>地域に開かれたカ</a:t>
            </a:r>
            <a:r>
              <a:rPr lang="ja-JP" altLang="en-US" sz="1200">
                <a:solidFill>
                  <a:schemeClr val="tx1"/>
                </a:solidFill>
              </a:rPr>
              <a:t>フェの確保</a:t>
            </a:r>
            <a:endParaRPr lang="ja-JP" altLang="en-US" sz="1600">
              <a:solidFill>
                <a:schemeClr val="tx1"/>
              </a:solidFill>
            </a:endParaRPr>
          </a:p>
          <a:p>
            <a:pPr>
              <a:defRPr lang="ja-JP" altLang="en-US"/>
            </a:pPr>
            <a:endParaRPr lang="ja-JP" altLang="en-US" sz="1000">
              <a:solidFill>
                <a:schemeClr val="tx1"/>
              </a:solidFill>
            </a:endParaRPr>
          </a:p>
          <a:p>
            <a:pPr>
              <a:defRPr lang="ja-JP" altLang="en-US"/>
            </a:pPr>
            <a:r>
              <a:rPr lang="ja-JP" altLang="en-US" sz="1400" b="1">
                <a:solidFill>
                  <a:schemeClr val="tx1"/>
                </a:solidFill>
              </a:rPr>
              <a:t>・本人ミーティングの実施</a:t>
            </a:r>
            <a:endParaRPr lang="ja-JP" altLang="en-US" sz="1600" b="1">
              <a:solidFill>
                <a:schemeClr val="tx1"/>
              </a:solidFill>
            </a:endParaRPr>
          </a:p>
          <a:p>
            <a:pPr>
              <a:defRPr lang="ja-JP" altLang="en-US"/>
            </a:pPr>
            <a:r>
              <a:rPr lang="ja-JP" altLang="en-US" sz="1400">
                <a:solidFill>
                  <a:schemeClr val="tx1"/>
                </a:solidFill>
              </a:rPr>
              <a:t>　</a:t>
            </a:r>
            <a:r>
              <a:rPr lang="ja-JP" altLang="en-US" sz="1100">
                <a:solidFill>
                  <a:schemeClr val="accent2">
                    <a:lumMod val="75000"/>
                  </a:schemeClr>
                </a:solidFill>
              </a:rPr>
              <a:t>地域で認知症の人が集い、発信する生きがい支援</a:t>
            </a:r>
            <a:endParaRPr lang="ja-JP" altLang="en-US" sz="1400">
              <a:solidFill>
                <a:schemeClr val="accent2">
                  <a:lumMod val="75000"/>
                </a:schemeClr>
              </a:solidFill>
            </a:endParaRPr>
          </a:p>
          <a:p>
            <a:pPr>
              <a:defRPr lang="ja-JP" altLang="en-US"/>
            </a:pPr>
            <a:r>
              <a:rPr lang="ja-JP" altLang="en-US" sz="1200">
                <a:solidFill>
                  <a:schemeClr val="tx1"/>
                </a:solidFill>
              </a:rPr>
              <a:t>　</a:t>
            </a:r>
            <a:r>
              <a:rPr lang="ja-JP" altLang="en-US" sz="1200">
                <a:solidFill>
                  <a:schemeClr val="tx1"/>
                </a:solidFill>
              </a:rPr>
              <a:t>➡</a:t>
            </a:r>
            <a:r>
              <a:rPr lang="ja-JP" altLang="en-US" sz="1200">
                <a:solidFill>
                  <a:schemeClr val="tx1"/>
                </a:solidFill>
              </a:rPr>
              <a:t>診断直後から本</a:t>
            </a:r>
            <a:r>
              <a:rPr lang="ja-JP" altLang="en-US" sz="1200">
                <a:solidFill>
                  <a:schemeClr val="tx1"/>
                </a:solidFill>
              </a:rPr>
              <a:t>人ミーティングにつながるまでの一</a:t>
            </a:r>
            <a:endParaRPr lang="ja-JP" altLang="en-US" sz="1200">
              <a:solidFill>
                <a:schemeClr val="tx1"/>
              </a:solidFill>
            </a:endParaRPr>
          </a:p>
          <a:p>
            <a:pPr>
              <a:defRPr lang="ja-JP" altLang="en-US"/>
            </a:pPr>
            <a:r>
              <a:rPr lang="ja-JP" altLang="en-US" sz="1200">
                <a:solidFill>
                  <a:schemeClr val="tx1"/>
                </a:solidFill>
              </a:rPr>
              <a:t>　</a:t>
            </a:r>
            <a:r>
              <a:rPr lang="ja-JP" altLang="en-US" sz="1200">
                <a:solidFill>
                  <a:schemeClr val="tx1"/>
                </a:solidFill>
              </a:rPr>
              <a:t>　</a:t>
            </a:r>
            <a:r>
              <a:rPr lang="ja-JP" altLang="en-US" sz="1200">
                <a:solidFill>
                  <a:schemeClr val="tx1"/>
                </a:solidFill>
              </a:rPr>
              <a:t>連の支援体制の構築</a:t>
            </a:r>
            <a:endParaRPr lang="ja-JP" altLang="en-US" sz="1600">
              <a:solidFill>
                <a:schemeClr val="tx1"/>
              </a:solidFill>
            </a:endParaRPr>
          </a:p>
          <a:p>
            <a:pPr>
              <a:defRPr lang="ja-JP" altLang="en-US"/>
            </a:pPr>
            <a:endParaRPr lang="ja-JP" altLang="en-US" sz="1000">
              <a:solidFill>
                <a:schemeClr val="tx1"/>
              </a:solidFill>
            </a:endParaRPr>
          </a:p>
          <a:p>
            <a:pPr>
              <a:defRPr lang="ja-JP" altLang="en-US"/>
            </a:pPr>
            <a:r>
              <a:rPr lang="ja-JP" altLang="en-US" sz="1400" b="1">
                <a:solidFill>
                  <a:schemeClr val="tx1"/>
                </a:solidFill>
              </a:rPr>
              <a:t>・初期集中支援チームの充実</a:t>
            </a:r>
            <a:r>
              <a:rPr lang="ja-JP" altLang="en-US" sz="1400" b="1">
                <a:solidFill>
                  <a:srgbClr val="FF4200"/>
                </a:solidFill>
              </a:rPr>
              <a:t>★</a:t>
            </a:r>
            <a:endParaRPr lang="ja-JP" altLang="en-US" sz="1600" b="1">
              <a:solidFill>
                <a:srgbClr val="FF4200"/>
              </a:solidFill>
            </a:endParaRPr>
          </a:p>
          <a:p>
            <a:pPr>
              <a:defRPr lang="ja-JP" altLang="en-US"/>
            </a:pPr>
            <a:r>
              <a:rPr lang="ja-JP" altLang="en-US" sz="1200">
                <a:solidFill>
                  <a:schemeClr val="accent2">
                    <a:lumMod val="75000"/>
                  </a:schemeClr>
                </a:solidFill>
              </a:rPr>
              <a:t>　</a:t>
            </a:r>
            <a:r>
              <a:rPr lang="ja-JP" altLang="en-US" sz="1100">
                <a:solidFill>
                  <a:schemeClr val="accent2">
                    <a:lumMod val="75000"/>
                  </a:schemeClr>
                </a:solidFill>
              </a:rPr>
              <a:t>認知症が疑われる人や認知症の人及びその家族の、「初期</a:t>
            </a:r>
            <a:endParaRPr lang="ja-JP" altLang="en-US" sz="1100">
              <a:solidFill>
                <a:schemeClr val="accent2">
                  <a:lumMod val="75000"/>
                </a:schemeClr>
              </a:solidFill>
            </a:endParaRPr>
          </a:p>
          <a:p>
            <a:pPr>
              <a:defRPr lang="ja-JP" altLang="en-US"/>
            </a:pPr>
            <a:r>
              <a:rPr lang="ja-JP" altLang="en-US" sz="1100">
                <a:solidFill>
                  <a:schemeClr val="accent2">
                    <a:lumMod val="75000"/>
                  </a:schemeClr>
                </a:solidFill>
              </a:rPr>
              <a:t>　</a:t>
            </a:r>
            <a:r>
              <a:rPr lang="ja-JP" altLang="en-US" sz="1100">
                <a:solidFill>
                  <a:schemeClr val="accent2">
                    <a:lumMod val="75000"/>
                  </a:schemeClr>
                </a:solidFill>
              </a:rPr>
              <a:t>支</a:t>
            </a:r>
            <a:r>
              <a:rPr lang="ja-JP" altLang="en-US" sz="1100">
                <a:solidFill>
                  <a:schemeClr val="accent2">
                    <a:lumMod val="75000"/>
                  </a:schemeClr>
                </a:solidFill>
              </a:rPr>
              <a:t>援」</a:t>
            </a:r>
            <a:r>
              <a:rPr lang="ja-JP" altLang="en-US" sz="1100">
                <a:solidFill>
                  <a:schemeClr val="accent2">
                    <a:lumMod val="75000"/>
                  </a:schemeClr>
                </a:solidFill>
              </a:rPr>
              <a:t>の充実</a:t>
            </a:r>
            <a:endParaRPr lang="ja-JP" altLang="en-US" sz="1100">
              <a:solidFill>
                <a:schemeClr val="accent2">
                  <a:lumMod val="75000"/>
                </a:schemeClr>
              </a:solidFill>
            </a:endParaRPr>
          </a:p>
          <a:p>
            <a:pPr>
              <a:defRPr lang="ja-JP" altLang="en-US"/>
            </a:pPr>
            <a:r>
              <a:rPr lang="ja-JP" altLang="en-US" sz="1200">
                <a:solidFill>
                  <a:schemeClr val="tx1"/>
                </a:solidFill>
              </a:rPr>
              <a:t>　</a:t>
            </a:r>
            <a:r>
              <a:rPr lang="ja-JP" altLang="en-US" sz="1200">
                <a:solidFill>
                  <a:schemeClr val="tx1"/>
                </a:solidFill>
              </a:rPr>
              <a:t>➡</a:t>
            </a:r>
            <a:r>
              <a:rPr lang="ja-JP" altLang="en-US" sz="1200">
                <a:solidFill>
                  <a:schemeClr val="tx1"/>
                </a:solidFill>
              </a:rPr>
              <a:t>開催方法やチーム会議体制の見直し</a:t>
            </a:r>
            <a:endParaRPr lang="ja-JP" altLang="en-US" sz="1600">
              <a:solidFill>
                <a:schemeClr val="tx1"/>
              </a:solidFill>
            </a:endParaRPr>
          </a:p>
          <a:p>
            <a:pPr>
              <a:defRPr lang="ja-JP" altLang="en-US"/>
            </a:pPr>
            <a:endParaRPr lang="ja-JP" altLang="en-US" sz="1000">
              <a:solidFill>
                <a:schemeClr val="tx1"/>
              </a:solidFill>
            </a:endParaRPr>
          </a:p>
          <a:p>
            <a:pPr>
              <a:defRPr lang="ja-JP" altLang="en-US"/>
            </a:pPr>
            <a:r>
              <a:rPr lang="ja-JP" altLang="en-US" sz="1400" b="1">
                <a:solidFill>
                  <a:schemeClr val="tx1"/>
                </a:solidFill>
              </a:rPr>
              <a:t>・在宅支援</a:t>
            </a:r>
            <a:endParaRPr lang="ja-JP" altLang="en-US" sz="1600" b="1">
              <a:solidFill>
                <a:schemeClr val="tx1"/>
              </a:solidFill>
            </a:endParaRPr>
          </a:p>
          <a:p>
            <a:pPr>
              <a:defRPr lang="ja-JP" altLang="en-US"/>
            </a:pPr>
            <a:r>
              <a:rPr lang="ja-JP" altLang="en-US" sz="1200">
                <a:solidFill>
                  <a:schemeClr val="accent2">
                    <a:lumMod val="75000"/>
                  </a:schemeClr>
                </a:solidFill>
              </a:rPr>
              <a:t>　</a:t>
            </a:r>
            <a:r>
              <a:rPr lang="ja-JP" altLang="en-US" sz="1100">
                <a:solidFill>
                  <a:schemeClr val="accent2">
                    <a:lumMod val="75000"/>
                  </a:schemeClr>
                </a:solidFill>
              </a:rPr>
              <a:t>認知症の人（在宅）の短時間見守りサービス導入により、</a:t>
            </a:r>
            <a:endParaRPr lang="ja-JP" altLang="en-US" sz="1100">
              <a:solidFill>
                <a:schemeClr val="accent2">
                  <a:lumMod val="75000"/>
                </a:schemeClr>
              </a:solidFill>
            </a:endParaRPr>
          </a:p>
          <a:p>
            <a:pPr>
              <a:defRPr lang="ja-JP" altLang="en-US"/>
            </a:pPr>
            <a:r>
              <a:rPr lang="ja-JP" altLang="en-US" sz="1100">
                <a:solidFill>
                  <a:schemeClr val="accent2">
                    <a:lumMod val="75000"/>
                  </a:schemeClr>
                </a:solidFill>
              </a:rPr>
              <a:t>　</a:t>
            </a:r>
            <a:r>
              <a:rPr lang="ja-JP" altLang="en-US" sz="1100">
                <a:solidFill>
                  <a:schemeClr val="accent2">
                    <a:lumMod val="75000"/>
                  </a:schemeClr>
                </a:solidFill>
              </a:rPr>
              <a:t>介護</a:t>
            </a:r>
            <a:r>
              <a:rPr lang="ja-JP" altLang="en-US" sz="1100">
                <a:solidFill>
                  <a:schemeClr val="accent2">
                    <a:lumMod val="75000"/>
                  </a:schemeClr>
                </a:solidFill>
              </a:rPr>
              <a:t>者の負担軽減を図る</a:t>
            </a:r>
            <a:endParaRPr lang="ja-JP" altLang="en-US" sz="1100">
              <a:solidFill>
                <a:schemeClr val="accent2">
                  <a:lumMod val="75000"/>
                </a:schemeClr>
              </a:solidFill>
            </a:endParaRPr>
          </a:p>
          <a:p>
            <a:pPr>
              <a:defRPr lang="ja-JP" altLang="en-US"/>
            </a:pPr>
            <a:r>
              <a:rPr lang="ja-JP" altLang="en-US" sz="1200">
                <a:solidFill>
                  <a:schemeClr val="accent2">
                    <a:lumMod val="75000"/>
                  </a:schemeClr>
                </a:solidFill>
              </a:rPr>
              <a:t>　</a:t>
            </a:r>
            <a:r>
              <a:rPr lang="ja-JP" altLang="en-US" sz="1200">
                <a:solidFill>
                  <a:schemeClr val="tx1"/>
                </a:solidFill>
              </a:rPr>
              <a:t>➡地域のチームオレンジ等による見守り</a:t>
            </a:r>
            <a:endParaRPr lang="ja-JP" altLang="en-US" sz="1200">
              <a:solidFill>
                <a:schemeClr val="tx1"/>
              </a:solidFill>
            </a:endParaRPr>
          </a:p>
          <a:p>
            <a:pPr>
              <a:defRPr lang="ja-JP" altLang="en-US"/>
            </a:pPr>
            <a:r>
              <a:rPr lang="ja-JP" altLang="en-US" sz="1200">
                <a:solidFill>
                  <a:schemeClr val="tx1"/>
                </a:solidFill>
              </a:rPr>
              <a:t>　</a:t>
            </a:r>
            <a:r>
              <a:rPr lang="ja-JP" altLang="en-US" sz="1200">
                <a:solidFill>
                  <a:schemeClr val="tx1"/>
                </a:solidFill>
              </a:rPr>
              <a:t>➡ICT機器等の活用した見守り</a:t>
            </a:r>
            <a:endParaRPr lang="ja-JP" altLang="en-US" sz="1200">
              <a:solidFill>
                <a:schemeClr val="tx1"/>
              </a:solidFill>
            </a:endParaRPr>
          </a:p>
        </p:txBody>
      </p:sp>
      <p:sp>
        <p:nvSpPr>
          <p:cNvPr id="1159" name="テキスト 70"/>
          <p:cNvSpPr txBox="1"/>
          <p:nvPr/>
        </p:nvSpPr>
        <p:spPr>
          <a:xfrm>
            <a:off x="8028000" y="483750"/>
            <a:ext cx="1218097" cy="253023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1050" b="1">
                <a:solidFill>
                  <a:srgbClr val="FF0000"/>
                </a:solidFill>
              </a:rPr>
              <a:t>★</a:t>
            </a:r>
            <a:r>
              <a:rPr lang="ja-JP" altLang="en-US" sz="1050" b="1"/>
              <a:t>＝重点項目</a:t>
            </a:r>
            <a:endParaRPr lang="ja-JP" altLang="en-US" b="1"/>
          </a:p>
        </p:txBody>
      </p:sp>
      <p:sp>
        <p:nvSpPr>
          <p:cNvPr id="1160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6</a:t>
            </a:fld>
            <a:endParaRPr lang="ja-JP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162" name="テキスト 18"/>
          <p:cNvSpPr txBox="1"/>
          <p:nvPr/>
        </p:nvSpPr>
        <p:spPr>
          <a:xfrm>
            <a:off x="179896" y="177423"/>
            <a:ext cx="8784342" cy="522327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2800" b="1">
                <a:solidFill>
                  <a:srgbClr val="FF8000"/>
                </a:solidFill>
              </a:rPr>
              <a:t>５　本人・家族視点の施策の充実</a:t>
            </a:r>
            <a:endParaRPr lang="ja-JP" altLang="en-US" b="1">
              <a:solidFill>
                <a:srgbClr val="FF8000"/>
              </a:solidFill>
            </a:endParaRPr>
          </a:p>
        </p:txBody>
      </p:sp>
      <p:sp>
        <p:nvSpPr>
          <p:cNvPr id="1163" name="テキスト 44"/>
          <p:cNvSpPr txBox="1"/>
          <p:nvPr/>
        </p:nvSpPr>
        <p:spPr>
          <a:xfrm>
            <a:off x="252000" y="771750"/>
            <a:ext cx="4104004" cy="909613"/>
          </a:xfrm>
          <a:prstGeom prst="rect">
            <a:avLst/>
          </a:prstGeom>
          <a:solidFill>
            <a:schemeClr val="bg1">
              <a:lumMod val="86000"/>
            </a:schemeClr>
          </a:solidFill>
        </p:spPr>
        <p:txBody>
          <a:bodyPr wrap="square">
            <a:spAutoFit/>
          </a:bodyPr>
          <a:p>
            <a:pPr algn="ctr">
              <a:defRPr lang="ja-JP" altLang="en-US"/>
            </a:pPr>
            <a:r>
              <a:rPr lang="ja-JP" altLang="en-US" sz="1600" b="1">
                <a:solidFill>
                  <a:schemeClr val="bg1">
                    <a:lumMod val="50000"/>
                  </a:schemeClr>
                </a:solidFill>
              </a:rPr>
              <a:t>第８期の主な施策・取組み</a:t>
            </a:r>
            <a:endParaRPr lang="ja-JP" altLang="en-US" sz="1600" b="1">
              <a:solidFill>
                <a:schemeClr val="bg1">
                  <a:lumMod val="50000"/>
                </a:schemeClr>
              </a:solidFill>
            </a:endParaRPr>
          </a:p>
          <a:p>
            <a:pPr algn="ctr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defRPr lang="ja-JP" altLang="en-US"/>
            </a:pPr>
            <a:endParaRPr lang="ja-JP" altLang="en-US" sz="1600">
              <a:solidFill>
                <a:srgbClr val="000000"/>
              </a:solidFill>
            </a:endParaRPr>
          </a:p>
          <a:p>
            <a:pPr>
              <a:defRPr lang="ja-JP" altLang="en-US"/>
            </a:pPr>
            <a:r>
              <a:rPr lang="ja-JP" altLang="en-US" sz="1400">
                <a:solidFill>
                  <a:srgbClr val="000000"/>
                </a:solidFill>
              </a:rPr>
              <a:t>・米子市認知症施策を考える会（オレンジの会）</a:t>
            </a:r>
            <a:endParaRPr lang="ja-JP" altLang="en-US" sz="2000">
              <a:solidFill>
                <a:srgbClr val="000000"/>
              </a:solidFill>
            </a:endParaRPr>
          </a:p>
          <a:p>
            <a:pPr>
              <a:defRPr lang="ja-JP" altLang="en-US"/>
            </a:pPr>
            <a:r>
              <a:rPr lang="ja-JP" altLang="en-US" sz="1400">
                <a:solidFill>
                  <a:srgbClr val="000000"/>
                </a:solidFill>
              </a:rPr>
              <a:t>　</a:t>
            </a:r>
            <a:r>
              <a:rPr lang="ja-JP" altLang="en-US" sz="1400">
                <a:solidFill>
                  <a:srgbClr val="000000"/>
                </a:solidFill>
              </a:rPr>
              <a:t>の開催（年１回開催）</a:t>
            </a:r>
            <a:endParaRPr lang="ja-JP" altLang="en-US" sz="1400">
              <a:solidFill>
                <a:srgbClr val="000000"/>
              </a:solidFill>
            </a:endParaRPr>
          </a:p>
        </p:txBody>
      </p:sp>
      <p:sp>
        <p:nvSpPr>
          <p:cNvPr id="1164" name="テキスト 45"/>
          <p:cNvSpPr txBox="1"/>
          <p:nvPr/>
        </p:nvSpPr>
        <p:spPr>
          <a:xfrm>
            <a:off x="252000" y="2283750"/>
            <a:ext cx="4099186" cy="2553653"/>
          </a:xfrm>
          <a:prstGeom prst="rect">
            <a:avLst/>
          </a:prstGeom>
        </p:spPr>
        <p:txBody>
          <a:bodyPr wrap="square">
            <a:spAutoFit/>
          </a:bodyPr>
          <a:p>
            <a:pPr algn="l">
              <a:defRPr lang="ja-JP" altLang="en-US"/>
            </a:pP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・</a:t>
            </a: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認知症施策の企画・立案・評価</a:t>
            </a: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において</a:t>
            </a:r>
            <a:r>
              <a:rPr lang="ja-JP" altLang="en-US" sz="1400" b="1" u="sng">
                <a:solidFill>
                  <a:schemeClr val="bg1">
                    <a:lumMod val="50000"/>
                  </a:schemeClr>
                </a:solidFill>
              </a:rPr>
              <a:t>認知症</a:t>
            </a:r>
            <a:endParaRPr lang="ja-JP" altLang="en-US" sz="1400" b="1" u="sng">
              <a:solidFill>
                <a:schemeClr val="bg1">
                  <a:lumMod val="50000"/>
                </a:schemeClr>
              </a:solidFill>
            </a:endParaRPr>
          </a:p>
          <a:p>
            <a:pPr algn="l">
              <a:defRPr lang="ja-JP" altLang="en-US"/>
            </a:pPr>
            <a:r>
              <a:rPr lang="ja-JP" altLang="en-US" sz="1400" b="1" u="none">
                <a:solidFill>
                  <a:schemeClr val="bg1">
                    <a:lumMod val="50000"/>
                  </a:schemeClr>
                </a:solidFill>
              </a:rPr>
              <a:t>　</a:t>
            </a:r>
            <a:r>
              <a:rPr lang="ja-JP" altLang="en-US" sz="1400" b="1" u="sng">
                <a:solidFill>
                  <a:schemeClr val="bg1">
                    <a:lumMod val="50000"/>
                  </a:schemeClr>
                </a:solidFill>
              </a:rPr>
              <a:t>の人やその家族の視点を取り入れる仕組みが不</a:t>
            </a:r>
            <a:endParaRPr lang="ja-JP" altLang="en-US" sz="1400" b="1" u="sng">
              <a:solidFill>
                <a:schemeClr val="bg1">
                  <a:lumMod val="50000"/>
                </a:schemeClr>
              </a:solidFill>
            </a:endParaRPr>
          </a:p>
          <a:p>
            <a:pPr algn="l">
              <a:defRPr lang="ja-JP" altLang="en-US"/>
            </a:pPr>
            <a:r>
              <a:rPr lang="ja-JP" altLang="en-US" sz="1400" b="1" u="none">
                <a:solidFill>
                  <a:schemeClr val="bg1">
                    <a:lumMod val="50000"/>
                  </a:schemeClr>
                </a:solidFill>
              </a:rPr>
              <a:t>　</a:t>
            </a:r>
            <a:r>
              <a:rPr lang="ja-JP" altLang="en-US" sz="1400" b="1" u="sng">
                <a:solidFill>
                  <a:schemeClr val="bg1">
                    <a:lumMod val="50000"/>
                  </a:schemeClr>
                </a:solidFill>
              </a:rPr>
              <a:t>足している</a:t>
            </a:r>
            <a:endParaRPr lang="ja-JP" altLang="en-US" sz="1400">
              <a:solidFill>
                <a:schemeClr val="bg1">
                  <a:lumMod val="50000"/>
                </a:schemeClr>
              </a:solidFill>
            </a:endParaRPr>
          </a:p>
          <a:p>
            <a:pPr algn="l">
              <a:defRPr lang="ja-JP" altLang="en-US"/>
            </a:pPr>
            <a:endParaRPr lang="ja-JP" altLang="en-US" sz="1000" b="1" u="sng">
              <a:solidFill>
                <a:schemeClr val="bg1">
                  <a:lumMod val="50000"/>
                </a:schemeClr>
              </a:solidFill>
            </a:endParaRPr>
          </a:p>
          <a:p>
            <a:pPr algn="l">
              <a:defRPr lang="ja-JP" altLang="en-US"/>
            </a:pP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・</a:t>
            </a: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認知症</a:t>
            </a: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施策の企画・立案・評価は主に策定委員</a:t>
            </a:r>
            <a:endParaRPr lang="ja-JP" altLang="en-US" sz="1400">
              <a:solidFill>
                <a:schemeClr val="bg1">
                  <a:lumMod val="50000"/>
                </a:schemeClr>
              </a:solidFill>
            </a:endParaRPr>
          </a:p>
          <a:p>
            <a:pPr algn="l">
              <a:defRPr lang="ja-JP" altLang="en-US"/>
            </a:pP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　</a:t>
            </a: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会で行っているところであるが、施策の</a:t>
            </a: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重要度、</a:t>
            </a:r>
            <a:endParaRPr lang="ja-JP" altLang="en-US" sz="1400">
              <a:solidFill>
                <a:schemeClr val="bg1">
                  <a:lumMod val="50000"/>
                </a:schemeClr>
              </a:solidFill>
            </a:endParaRPr>
          </a:p>
          <a:p>
            <a:pPr algn="l">
              <a:defRPr lang="ja-JP" altLang="en-US"/>
            </a:pP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　</a:t>
            </a: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その性質等からみて、</a:t>
            </a:r>
            <a:r>
              <a:rPr lang="ja-JP" altLang="en-US" sz="1400" b="1" u="sng">
                <a:solidFill>
                  <a:schemeClr val="bg1">
                    <a:lumMod val="50000"/>
                  </a:schemeClr>
                </a:solidFill>
              </a:rPr>
              <a:t>オレンジの会を活用し、</a:t>
            </a:r>
            <a:endParaRPr lang="ja-JP" altLang="en-US" sz="1400" b="1" u="sng">
              <a:solidFill>
                <a:schemeClr val="bg1">
                  <a:lumMod val="50000"/>
                </a:schemeClr>
              </a:solidFill>
            </a:endParaRPr>
          </a:p>
          <a:p>
            <a:pPr algn="l">
              <a:defRPr lang="ja-JP" altLang="en-US"/>
            </a:pPr>
            <a:r>
              <a:rPr lang="ja-JP" altLang="en-US" sz="1400" b="1" u="none">
                <a:solidFill>
                  <a:schemeClr val="bg1">
                    <a:lumMod val="50000"/>
                  </a:schemeClr>
                </a:solidFill>
              </a:rPr>
              <a:t>　</a:t>
            </a:r>
            <a:r>
              <a:rPr lang="ja-JP" altLang="en-US" sz="1400" b="1" u="sng">
                <a:solidFill>
                  <a:schemeClr val="bg1">
                    <a:lumMod val="50000"/>
                  </a:schemeClr>
                </a:solidFill>
              </a:rPr>
              <a:t>重</a:t>
            </a:r>
            <a:r>
              <a:rPr lang="ja-JP" altLang="en-US" sz="1400" b="1" u="sng">
                <a:solidFill>
                  <a:schemeClr val="bg1">
                    <a:lumMod val="50000"/>
                  </a:schemeClr>
                </a:solidFill>
              </a:rPr>
              <a:t>点的に</a:t>
            </a:r>
            <a:r>
              <a:rPr lang="ja-JP" altLang="en-US" sz="1400" b="1" u="sng">
                <a:solidFill>
                  <a:schemeClr val="bg1">
                    <a:lumMod val="50000"/>
                  </a:schemeClr>
                </a:solidFill>
              </a:rPr>
              <a:t>協議することが望ましい</a:t>
            </a:r>
            <a:endParaRPr lang="ja-JP" altLang="en-US" sz="1400">
              <a:solidFill>
                <a:schemeClr val="bg1">
                  <a:lumMod val="50000"/>
                </a:schemeClr>
              </a:solidFill>
            </a:endParaRPr>
          </a:p>
          <a:p>
            <a:pPr algn="l">
              <a:defRPr lang="ja-JP" altLang="en-US"/>
            </a:pPr>
            <a:endParaRPr lang="ja-JP" altLang="en-US" sz="1000" b="1" u="sng">
              <a:solidFill>
                <a:schemeClr val="bg1">
                  <a:lumMod val="50000"/>
                </a:schemeClr>
              </a:solidFill>
            </a:endParaRPr>
          </a:p>
          <a:p>
            <a:pPr algn="l">
              <a:defRPr lang="ja-JP" altLang="en-US"/>
            </a:pP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・</a:t>
            </a: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上記に関連し、</a:t>
            </a: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オレンジの会で提案のあった</a:t>
            </a:r>
            <a:endParaRPr lang="ja-JP" altLang="en-US" sz="1400">
              <a:solidFill>
                <a:schemeClr val="bg1">
                  <a:lumMod val="50000"/>
                </a:schemeClr>
              </a:solidFill>
            </a:endParaRPr>
          </a:p>
          <a:p>
            <a:pPr algn="l">
              <a:defRPr lang="ja-JP" altLang="en-US"/>
            </a:pP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　</a:t>
            </a: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テーマについて策定委員会で協議するなど、協</a:t>
            </a:r>
            <a:endParaRPr lang="ja-JP" altLang="en-US" sz="1400">
              <a:solidFill>
                <a:schemeClr val="bg1">
                  <a:lumMod val="50000"/>
                </a:schemeClr>
              </a:solidFill>
            </a:endParaRPr>
          </a:p>
          <a:p>
            <a:pPr algn="l">
              <a:defRPr lang="ja-JP" altLang="en-US"/>
            </a:pP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　</a:t>
            </a: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議会間の連携を強化することが望ましい</a:t>
            </a:r>
            <a:endParaRPr lang="ja-JP" altLang="en-US" sz="14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65" name="テキスト 47"/>
          <p:cNvSpPr txBox="1"/>
          <p:nvPr/>
        </p:nvSpPr>
        <p:spPr>
          <a:xfrm>
            <a:off x="254407" y="1851750"/>
            <a:ext cx="4099186" cy="337661"/>
          </a:xfrm>
          <a:prstGeom prst="rect">
            <a:avLst/>
          </a:prstGeom>
          <a:solidFill>
            <a:srgbClr val="FFE69A"/>
          </a:solidFill>
        </p:spPr>
        <p:txBody>
          <a:bodyPr wrap="square">
            <a:spAutoFit/>
          </a:bodyPr>
          <a:p>
            <a:pPr algn="ctr">
              <a:defRPr lang="ja-JP" altLang="en-US"/>
            </a:pPr>
            <a:r>
              <a:rPr lang="ja-JP" altLang="en-US" sz="1600" b="1">
                <a:solidFill>
                  <a:srgbClr val="000000"/>
                </a:solidFill>
              </a:rPr>
              <a:t>現状・課題</a:t>
            </a:r>
            <a:endParaRPr lang="ja-JP" altLang="en-US" sz="2000" b="1">
              <a:solidFill>
                <a:srgbClr val="000000"/>
              </a:solidFill>
            </a:endParaRPr>
          </a:p>
        </p:txBody>
      </p:sp>
      <p:sp>
        <p:nvSpPr>
          <p:cNvPr id="1166" name="図形 49"/>
          <p:cNvSpPr/>
          <p:nvPr/>
        </p:nvSpPr>
        <p:spPr>
          <a:xfrm>
            <a:off x="4428000" y="2283750"/>
            <a:ext cx="365467" cy="956592"/>
          </a:xfrm>
          <a:prstGeom prst="rightArrow">
            <a:avLst/>
          </a:prstGeom>
          <a:solidFill>
            <a:srgbClr val="FF8000"/>
          </a:solidFill>
          <a:ln w="12700" cap="flat" cmpd="sng" algn="ctr">
            <a:solidFill>
              <a:srgbClr val="FF8000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67" name="テキスト 87"/>
          <p:cNvSpPr txBox="1"/>
          <p:nvPr/>
        </p:nvSpPr>
        <p:spPr>
          <a:xfrm>
            <a:off x="4860000" y="771750"/>
            <a:ext cx="4099186" cy="2584430"/>
          </a:xfrm>
          <a:prstGeom prst="rect">
            <a:avLst/>
          </a:prstGeom>
          <a:solidFill>
            <a:srgbClr val="FFFFBE"/>
          </a:solidFill>
        </p:spPr>
        <p:txBody>
          <a:bodyPr wrap="square">
            <a:spAutoFit/>
          </a:bodyPr>
          <a:p>
            <a:pPr algn="ctr">
              <a:defRPr lang="ja-JP" altLang="en-US"/>
            </a:pPr>
            <a:r>
              <a:rPr lang="ja-JP" altLang="en-US" sz="1600" b="1">
                <a:solidFill>
                  <a:srgbClr val="FF4200"/>
                </a:solidFill>
              </a:rPr>
              <a:t>第９期の主な施策・取組み（案）</a:t>
            </a:r>
            <a:endParaRPr lang="ja-JP" altLang="en-US" sz="1600" b="1">
              <a:solidFill>
                <a:srgbClr val="FF4200"/>
              </a:solidFill>
            </a:endParaRPr>
          </a:p>
          <a:p>
            <a:pPr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 lang="ja-JP" altLang="en-US"/>
            </a:pPr>
            <a:endParaRPr lang="ja-JP" altLang="en-US" sz="1600">
              <a:solidFill>
                <a:schemeClr val="tx1"/>
              </a:solidFill>
            </a:endParaRPr>
          </a:p>
          <a:p>
            <a:pPr>
              <a:defRPr lang="ja-JP" altLang="en-US"/>
            </a:pPr>
            <a:r>
              <a:rPr lang="ja-JP" altLang="en-US" sz="1400" b="1">
                <a:solidFill>
                  <a:schemeClr val="tx1"/>
                </a:solidFill>
              </a:rPr>
              <a:t>・オレンジの会の機能強化</a:t>
            </a:r>
            <a:r>
              <a:rPr lang="ja-JP" altLang="en-US" sz="1400" b="1">
                <a:solidFill>
                  <a:srgbClr val="FF4200"/>
                </a:solidFill>
              </a:rPr>
              <a:t>★</a:t>
            </a:r>
            <a:endParaRPr lang="ja-JP" altLang="en-US" sz="1600" b="1">
              <a:solidFill>
                <a:srgbClr val="FF4200"/>
              </a:solidFill>
            </a:endParaRPr>
          </a:p>
          <a:p>
            <a:pPr>
              <a:defRPr lang="ja-JP" altLang="en-US"/>
            </a:pPr>
            <a:r>
              <a:rPr lang="ja-JP" altLang="en-US" sz="1200">
                <a:solidFill>
                  <a:schemeClr val="accent2">
                    <a:lumMod val="75000"/>
                  </a:schemeClr>
                </a:solidFill>
              </a:rPr>
              <a:t>　</a:t>
            </a:r>
            <a:r>
              <a:rPr lang="ja-JP" altLang="en-US" sz="1100">
                <a:solidFill>
                  <a:schemeClr val="accent2">
                    <a:lumMod val="75000"/>
                  </a:schemeClr>
                </a:solidFill>
              </a:rPr>
              <a:t>認知症施策の企画・立案・評価機能の強化</a:t>
            </a:r>
            <a:endParaRPr lang="ja-JP" altLang="en-US" sz="1100">
              <a:solidFill>
                <a:schemeClr val="accent2"/>
              </a:solidFill>
            </a:endParaRPr>
          </a:p>
          <a:p>
            <a:pPr>
              <a:defRPr lang="ja-JP" altLang="en-US"/>
            </a:pPr>
            <a:r>
              <a:rPr lang="ja-JP" altLang="en-US" sz="1200">
                <a:solidFill>
                  <a:schemeClr val="tx1"/>
                </a:solidFill>
              </a:rPr>
              <a:t>　</a:t>
            </a:r>
            <a:r>
              <a:rPr lang="ja-JP" altLang="en-US" sz="1200">
                <a:solidFill>
                  <a:schemeClr val="tx1"/>
                </a:solidFill>
              </a:rPr>
              <a:t>➡オレンジの会の目的・方向性の整理</a:t>
            </a:r>
            <a:endParaRPr lang="ja-JP" altLang="en-US" sz="1200">
              <a:solidFill>
                <a:schemeClr val="tx1"/>
              </a:solidFill>
            </a:endParaRPr>
          </a:p>
          <a:p>
            <a:pPr>
              <a:defRPr lang="ja-JP" altLang="en-US"/>
            </a:pPr>
            <a:r>
              <a:rPr lang="ja-JP" altLang="en-US" sz="1200">
                <a:solidFill>
                  <a:schemeClr val="tx1"/>
                </a:solidFill>
              </a:rPr>
              <a:t>　</a:t>
            </a:r>
            <a:r>
              <a:rPr lang="ja-JP" altLang="en-US" sz="1200">
                <a:solidFill>
                  <a:schemeClr val="tx1"/>
                </a:solidFill>
              </a:rPr>
              <a:t>➡</a:t>
            </a:r>
            <a:r>
              <a:rPr lang="ja-JP" altLang="en-US" sz="1200">
                <a:solidFill>
                  <a:schemeClr val="tx1"/>
                </a:solidFill>
              </a:rPr>
              <a:t>開催方法及び開催時期、会議体制の見直し等</a:t>
            </a:r>
            <a:endParaRPr lang="ja-JP" altLang="en-US" sz="1200">
              <a:solidFill>
                <a:schemeClr val="tx1"/>
              </a:solidFill>
            </a:endParaRPr>
          </a:p>
          <a:p>
            <a:pPr>
              <a:defRPr lang="ja-JP" altLang="en-US"/>
            </a:pPr>
            <a:r>
              <a:rPr lang="ja-JP" altLang="en-US" sz="1200">
                <a:solidFill>
                  <a:schemeClr val="tx1"/>
                </a:solidFill>
              </a:rPr>
              <a:t>　</a:t>
            </a:r>
            <a:r>
              <a:rPr lang="ja-JP" altLang="en-US" sz="1200">
                <a:solidFill>
                  <a:schemeClr val="tx1"/>
                </a:solidFill>
              </a:rPr>
              <a:t>➡</a:t>
            </a:r>
            <a:r>
              <a:rPr lang="ja-JP" altLang="en-US" sz="1200">
                <a:solidFill>
                  <a:schemeClr val="tx1"/>
                </a:solidFill>
              </a:rPr>
              <a:t>本人</a:t>
            </a:r>
            <a:r>
              <a:rPr lang="ja-JP" altLang="en-US" sz="1200">
                <a:solidFill>
                  <a:schemeClr val="tx1"/>
                </a:solidFill>
              </a:rPr>
              <a:t>・</a:t>
            </a:r>
            <a:r>
              <a:rPr lang="ja-JP" altLang="en-US" sz="1200">
                <a:solidFill>
                  <a:schemeClr val="tx1"/>
                </a:solidFill>
              </a:rPr>
              <a:t>家族視点の重視</a:t>
            </a:r>
            <a:endParaRPr lang="ja-JP" altLang="en-US" sz="1200">
              <a:solidFill>
                <a:schemeClr val="tx1"/>
              </a:solidFill>
            </a:endParaRPr>
          </a:p>
          <a:p>
            <a:pPr>
              <a:defRPr lang="ja-JP" altLang="en-US"/>
            </a:pPr>
            <a:endParaRPr lang="ja-JP" altLang="en-US" sz="1000">
              <a:solidFill>
                <a:schemeClr val="tx1"/>
              </a:solidFill>
            </a:endParaRPr>
          </a:p>
          <a:p>
            <a:pPr>
              <a:defRPr lang="ja-JP" altLang="en-US"/>
            </a:pPr>
            <a:r>
              <a:rPr lang="ja-JP" altLang="en-US" sz="1400" b="1">
                <a:solidFill>
                  <a:schemeClr val="tx1"/>
                </a:solidFill>
              </a:rPr>
              <a:t>・地域ケア会議の充実</a:t>
            </a:r>
            <a:r>
              <a:rPr lang="ja-JP" altLang="en-US" sz="1400" b="1">
                <a:solidFill>
                  <a:srgbClr val="FF4200"/>
                </a:solidFill>
              </a:rPr>
              <a:t>★</a:t>
            </a:r>
            <a:endParaRPr lang="ja-JP" altLang="en-US" sz="1600" b="1">
              <a:solidFill>
                <a:srgbClr val="FF4200"/>
              </a:solidFill>
            </a:endParaRPr>
          </a:p>
          <a:p>
            <a:pPr>
              <a:defRPr lang="ja-JP" altLang="en-US"/>
            </a:pPr>
            <a:r>
              <a:rPr lang="ja-JP" altLang="en-US" sz="1400">
                <a:solidFill>
                  <a:schemeClr val="tx1"/>
                </a:solidFill>
              </a:rPr>
              <a:t>　</a:t>
            </a:r>
            <a:r>
              <a:rPr lang="ja-JP" altLang="en-US" sz="1100">
                <a:solidFill>
                  <a:schemeClr val="accent2">
                    <a:lumMod val="75000"/>
                  </a:schemeClr>
                </a:solidFill>
              </a:rPr>
              <a:t>ともに認知症について考えるまちづくり</a:t>
            </a:r>
            <a:endParaRPr lang="ja-JP" altLang="en-US" sz="1400">
              <a:solidFill>
                <a:schemeClr val="accent2">
                  <a:lumMod val="75000"/>
                </a:schemeClr>
              </a:solidFill>
            </a:endParaRPr>
          </a:p>
          <a:p>
            <a:pPr>
              <a:defRPr lang="ja-JP" altLang="en-US"/>
            </a:pPr>
            <a:r>
              <a:rPr lang="ja-JP" altLang="en-US" sz="1200">
                <a:solidFill>
                  <a:schemeClr val="tx1"/>
                </a:solidFill>
              </a:rPr>
              <a:t>　</a:t>
            </a:r>
            <a:r>
              <a:rPr lang="ja-JP" altLang="en-US" sz="1200">
                <a:solidFill>
                  <a:schemeClr val="tx1"/>
                </a:solidFill>
              </a:rPr>
              <a:t>➡「認知症」に関する地域ケア会議の定期開催</a:t>
            </a:r>
            <a:endParaRPr lang="ja-JP" altLang="en-US" sz="1200">
              <a:solidFill>
                <a:schemeClr val="tx1"/>
              </a:solidFill>
            </a:endParaRPr>
          </a:p>
          <a:p>
            <a:pPr>
              <a:defRPr lang="ja-JP" altLang="en-US"/>
            </a:pPr>
            <a:r>
              <a:rPr lang="ja-JP" altLang="en-US" sz="1200">
                <a:solidFill>
                  <a:schemeClr val="tx1"/>
                </a:solidFill>
              </a:rPr>
              <a:t>　</a:t>
            </a:r>
            <a:r>
              <a:rPr lang="ja-JP" altLang="en-US" sz="1200">
                <a:solidFill>
                  <a:schemeClr val="tx1"/>
                </a:solidFill>
              </a:rPr>
              <a:t>➡</a:t>
            </a:r>
            <a:r>
              <a:rPr lang="ja-JP" altLang="en-US" sz="1200">
                <a:solidFill>
                  <a:schemeClr val="tx1"/>
                </a:solidFill>
              </a:rPr>
              <a:t>初期集中</a:t>
            </a:r>
            <a:r>
              <a:rPr lang="ja-JP" altLang="en-US" sz="1200">
                <a:solidFill>
                  <a:schemeClr val="tx1"/>
                </a:solidFill>
              </a:rPr>
              <a:t>支援</a:t>
            </a:r>
            <a:r>
              <a:rPr lang="ja-JP" altLang="en-US" sz="1200">
                <a:solidFill>
                  <a:schemeClr val="tx1"/>
                </a:solidFill>
              </a:rPr>
              <a:t>チームの個別事例との連動</a:t>
            </a:r>
            <a:endParaRPr lang="ja-JP" altLang="en-US" sz="1600">
              <a:solidFill>
                <a:schemeClr val="tx1"/>
              </a:solidFill>
            </a:endParaRPr>
          </a:p>
          <a:p>
            <a:pPr>
              <a:defRPr lang="ja-JP" altLang="en-US"/>
            </a:pPr>
            <a:endParaRPr lang="ja-JP" altLang="en-US" sz="1200">
              <a:solidFill>
                <a:schemeClr val="tx1"/>
              </a:solidFill>
            </a:endParaRPr>
          </a:p>
        </p:txBody>
      </p:sp>
      <p:sp>
        <p:nvSpPr>
          <p:cNvPr id="1168" name="テキスト 74"/>
          <p:cNvSpPr txBox="1"/>
          <p:nvPr/>
        </p:nvSpPr>
        <p:spPr>
          <a:xfrm>
            <a:off x="8033903" y="555750"/>
            <a:ext cx="1218097" cy="253023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1050" b="1">
                <a:solidFill>
                  <a:srgbClr val="FF0000"/>
                </a:solidFill>
              </a:rPr>
              <a:t>★</a:t>
            </a:r>
            <a:r>
              <a:rPr lang="ja-JP" altLang="en-US" sz="1050" b="1"/>
              <a:t>＝重点項目</a:t>
            </a:r>
            <a:endParaRPr lang="ja-JP" altLang="en-US" b="1"/>
          </a:p>
        </p:txBody>
      </p:sp>
      <p:sp>
        <p:nvSpPr>
          <p:cNvPr id="116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7</a:t>
            </a:fld>
            <a:endParaRPr lang="ja-JP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171" name="テキスト 18"/>
          <p:cNvSpPr txBox="1"/>
          <p:nvPr/>
        </p:nvSpPr>
        <p:spPr>
          <a:xfrm>
            <a:off x="180128" y="177423"/>
            <a:ext cx="5256014" cy="522327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2800" b="1">
                <a:solidFill>
                  <a:srgbClr val="FF8000"/>
                </a:solidFill>
              </a:rPr>
              <a:t>６　若年性認知症の人への支援</a:t>
            </a:r>
            <a:endParaRPr lang="ja-JP" altLang="en-US" b="1">
              <a:solidFill>
                <a:srgbClr val="FF8000"/>
              </a:solidFill>
            </a:endParaRPr>
          </a:p>
        </p:txBody>
      </p:sp>
      <p:sp>
        <p:nvSpPr>
          <p:cNvPr id="1172" name="テキスト 44"/>
          <p:cNvSpPr txBox="1"/>
          <p:nvPr/>
        </p:nvSpPr>
        <p:spPr>
          <a:xfrm>
            <a:off x="252000" y="771750"/>
            <a:ext cx="4104004" cy="1340500"/>
          </a:xfrm>
          <a:prstGeom prst="rect">
            <a:avLst/>
          </a:prstGeom>
          <a:solidFill>
            <a:schemeClr val="bg1">
              <a:lumMod val="86000"/>
            </a:schemeClr>
          </a:solidFill>
        </p:spPr>
        <p:txBody>
          <a:bodyPr wrap="square">
            <a:spAutoFit/>
          </a:bodyPr>
          <a:p>
            <a:pPr algn="ctr">
              <a:defRPr lang="ja-JP" altLang="en-US"/>
            </a:pPr>
            <a:r>
              <a:rPr lang="ja-JP" altLang="en-US" sz="1600" b="1">
                <a:solidFill>
                  <a:schemeClr val="bg1">
                    <a:lumMod val="50000"/>
                  </a:schemeClr>
                </a:solidFill>
              </a:rPr>
              <a:t>第８期の主な施策・取組み</a:t>
            </a:r>
            <a:endParaRPr lang="ja-JP" altLang="en-US" sz="1600" b="1">
              <a:solidFill>
                <a:schemeClr val="bg1">
                  <a:lumMod val="50000"/>
                </a:schemeClr>
              </a:solidFill>
            </a:endParaRPr>
          </a:p>
          <a:p>
            <a:pPr algn="ctr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defRPr lang="ja-JP" altLang="en-US"/>
            </a:pPr>
            <a:endParaRPr lang="ja-JP" altLang="en-US" sz="1600">
              <a:solidFill>
                <a:srgbClr val="000000"/>
              </a:solidFill>
            </a:endParaRPr>
          </a:p>
          <a:p>
            <a:pPr>
              <a:defRPr lang="ja-JP" altLang="en-US"/>
            </a:pPr>
            <a:r>
              <a:rPr lang="ja-JP" altLang="en-US" sz="1400">
                <a:solidFill>
                  <a:srgbClr val="000000"/>
                </a:solidFill>
              </a:rPr>
              <a:t>・「サポーター養成講座」における若年性認知症</a:t>
            </a:r>
            <a:endParaRPr lang="ja-JP" altLang="en-US" sz="2000">
              <a:solidFill>
                <a:srgbClr val="000000"/>
              </a:solidFill>
            </a:endParaRPr>
          </a:p>
          <a:p>
            <a:pPr>
              <a:defRPr lang="ja-JP" altLang="en-US"/>
            </a:pPr>
            <a:r>
              <a:rPr lang="ja-JP" altLang="en-US" sz="1400">
                <a:solidFill>
                  <a:srgbClr val="000000"/>
                </a:solidFill>
              </a:rPr>
              <a:t>　</a:t>
            </a:r>
            <a:r>
              <a:rPr lang="ja-JP" altLang="en-US" sz="1400">
                <a:solidFill>
                  <a:srgbClr val="000000"/>
                </a:solidFill>
              </a:rPr>
              <a:t>に対する理解促進</a:t>
            </a:r>
            <a:endParaRPr lang="ja-JP" altLang="en-US" sz="1400">
              <a:solidFill>
                <a:srgbClr val="000000"/>
              </a:solidFill>
            </a:endParaRPr>
          </a:p>
          <a:p>
            <a:pPr>
              <a:defRPr lang="ja-JP" altLang="en-US"/>
            </a:pPr>
            <a:r>
              <a:rPr lang="ja-JP" altLang="en-US" sz="1400">
                <a:solidFill>
                  <a:srgbClr val="000000"/>
                </a:solidFill>
              </a:rPr>
              <a:t>・認知症カフェ等での相談支援</a:t>
            </a:r>
            <a:endParaRPr lang="ja-JP" altLang="en-US" sz="1400">
              <a:solidFill>
                <a:srgbClr val="000000"/>
              </a:solidFill>
            </a:endParaRPr>
          </a:p>
          <a:p>
            <a:pPr>
              <a:defRPr lang="ja-JP" altLang="en-US"/>
            </a:pPr>
            <a:r>
              <a:rPr lang="ja-JP" altLang="en-US" sz="1400">
                <a:solidFill>
                  <a:srgbClr val="000000"/>
                </a:solidFill>
              </a:rPr>
              <a:t>・</a:t>
            </a:r>
            <a:r>
              <a:rPr lang="ja-JP" altLang="en-US" sz="1400">
                <a:solidFill>
                  <a:srgbClr val="000000"/>
                </a:solidFill>
              </a:rPr>
              <a:t>若年性認知症サポートセンターとの連携</a:t>
            </a:r>
            <a:endParaRPr lang="ja-JP" altLang="en-US" sz="1400">
              <a:solidFill>
                <a:srgbClr val="000000"/>
              </a:solidFill>
            </a:endParaRPr>
          </a:p>
        </p:txBody>
      </p:sp>
      <p:sp>
        <p:nvSpPr>
          <p:cNvPr id="1173" name="テキスト 45"/>
          <p:cNvSpPr txBox="1"/>
          <p:nvPr/>
        </p:nvSpPr>
        <p:spPr>
          <a:xfrm>
            <a:off x="252000" y="2545204"/>
            <a:ext cx="4099186" cy="2553653"/>
          </a:xfrm>
          <a:prstGeom prst="rect">
            <a:avLst/>
          </a:prstGeom>
        </p:spPr>
        <p:txBody>
          <a:bodyPr wrap="square">
            <a:spAutoFit/>
          </a:bodyPr>
          <a:p>
            <a:pPr algn="l">
              <a:defRPr lang="ja-JP" altLang="en-US"/>
            </a:pP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・</a:t>
            </a: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主介護者が配偶者となる場合が多く、本</a:t>
            </a: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人や配</a:t>
            </a:r>
            <a:endParaRPr lang="ja-JP" altLang="en-US" sz="1400">
              <a:solidFill>
                <a:schemeClr val="bg1">
                  <a:lumMod val="50000"/>
                </a:schemeClr>
              </a:solidFill>
            </a:endParaRPr>
          </a:p>
          <a:p>
            <a:pPr algn="l">
              <a:defRPr lang="ja-JP" altLang="en-US"/>
            </a:pP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　</a:t>
            </a: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偶者の親等の介護と重なって複数介護になる、</a:t>
            </a:r>
            <a:endParaRPr lang="ja-JP" altLang="en-US" sz="1400">
              <a:solidFill>
                <a:schemeClr val="bg1">
                  <a:lumMod val="50000"/>
                </a:schemeClr>
              </a:solidFill>
            </a:endParaRPr>
          </a:p>
          <a:p>
            <a:pPr algn="l">
              <a:defRPr lang="ja-JP" altLang="en-US"/>
            </a:pP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　</a:t>
            </a: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就労や生活費、子どもの教育費等の経済的な問</a:t>
            </a:r>
            <a:endParaRPr lang="ja-JP" altLang="en-US" sz="1400">
              <a:solidFill>
                <a:schemeClr val="bg1">
                  <a:lumMod val="50000"/>
                </a:schemeClr>
              </a:solidFill>
            </a:endParaRPr>
          </a:p>
          <a:p>
            <a:pPr algn="l">
              <a:defRPr lang="ja-JP" altLang="en-US"/>
            </a:pP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　</a:t>
            </a: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題を抱える</a:t>
            </a: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等の特徴がある</a:t>
            </a:r>
            <a:endParaRPr lang="ja-JP" altLang="en-US" sz="1400">
              <a:solidFill>
                <a:schemeClr val="bg1">
                  <a:lumMod val="50000"/>
                </a:schemeClr>
              </a:solidFill>
            </a:endParaRPr>
          </a:p>
          <a:p>
            <a:pPr algn="l">
              <a:defRPr lang="ja-JP" altLang="en-US"/>
            </a:pPr>
            <a:endParaRPr lang="ja-JP" altLang="en-US" sz="1000">
              <a:solidFill>
                <a:schemeClr val="bg1">
                  <a:lumMod val="50000"/>
                </a:schemeClr>
              </a:solidFill>
            </a:endParaRPr>
          </a:p>
          <a:p>
            <a:pPr algn="l">
              <a:defRPr lang="ja-JP" altLang="en-US"/>
            </a:pP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・</a:t>
            </a: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初期症状が認知症特有のものではなく</a:t>
            </a: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診断しに</a:t>
            </a:r>
            <a:endParaRPr lang="ja-JP" altLang="en-US" sz="1400">
              <a:solidFill>
                <a:schemeClr val="bg1">
                  <a:lumMod val="50000"/>
                </a:schemeClr>
              </a:solidFill>
            </a:endParaRPr>
          </a:p>
          <a:p>
            <a:pPr algn="l">
              <a:defRPr lang="ja-JP" altLang="en-US"/>
            </a:pP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　</a:t>
            </a: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くい、また、本人や周囲の人が何らかの異常に</a:t>
            </a:r>
            <a:endParaRPr lang="ja-JP" altLang="en-US" sz="1400">
              <a:solidFill>
                <a:schemeClr val="bg1">
                  <a:lumMod val="50000"/>
                </a:schemeClr>
              </a:solidFill>
            </a:endParaRPr>
          </a:p>
          <a:p>
            <a:pPr algn="l">
              <a:defRPr lang="ja-JP" altLang="en-US"/>
            </a:pP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　</a:t>
            </a: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は気付くが</a:t>
            </a:r>
            <a:r>
              <a:rPr lang="ja-JP" altLang="en-US" sz="1400" b="1" u="sng">
                <a:solidFill>
                  <a:schemeClr val="bg1">
                    <a:lumMod val="50000"/>
                  </a:schemeClr>
                </a:solidFill>
              </a:rPr>
              <a:t>受診が遅れることが多い</a:t>
            </a:r>
            <a:endParaRPr lang="ja-JP" altLang="en-US" sz="1400" b="1" u="sng">
              <a:solidFill>
                <a:schemeClr val="bg1">
                  <a:lumMod val="50000"/>
                </a:schemeClr>
              </a:solidFill>
            </a:endParaRPr>
          </a:p>
          <a:p>
            <a:pPr algn="l">
              <a:defRPr lang="ja-JP" altLang="en-US"/>
            </a:pPr>
            <a:endParaRPr lang="ja-JP" altLang="en-US" sz="1000">
              <a:solidFill>
                <a:schemeClr val="bg1">
                  <a:lumMod val="50000"/>
                </a:schemeClr>
              </a:solidFill>
            </a:endParaRPr>
          </a:p>
          <a:p>
            <a:pPr algn="l">
              <a:defRPr lang="ja-JP" altLang="en-US"/>
            </a:pP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・</a:t>
            </a:r>
            <a:r>
              <a:rPr lang="ja-JP" altLang="en-US" sz="1400" b="1">
                <a:solidFill>
                  <a:schemeClr val="bg1">
                    <a:lumMod val="50000"/>
                  </a:schemeClr>
                </a:solidFill>
              </a:rPr>
              <a:t>早期対応に繋がらず</a:t>
            </a: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、家族の会や支援機関に繋　</a:t>
            </a:r>
            <a:endParaRPr lang="ja-JP" altLang="en-US" sz="1400">
              <a:solidFill>
                <a:schemeClr val="bg1">
                  <a:lumMod val="50000"/>
                </a:schemeClr>
              </a:solidFill>
            </a:endParaRPr>
          </a:p>
          <a:p>
            <a:pPr algn="l">
              <a:defRPr lang="ja-JP" altLang="en-US"/>
            </a:pP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　</a:t>
            </a:r>
            <a:r>
              <a:rPr lang="ja-JP" altLang="en-US" sz="1400">
                <a:solidFill>
                  <a:schemeClr val="bg1">
                    <a:lumMod val="50000"/>
                  </a:schemeClr>
                </a:solidFill>
              </a:rPr>
              <a:t>がる段階では</a:t>
            </a:r>
            <a:r>
              <a:rPr lang="ja-JP" altLang="en-US" sz="1400" b="1" u="sng">
                <a:solidFill>
                  <a:schemeClr val="bg1">
                    <a:lumMod val="50000"/>
                  </a:schemeClr>
                </a:solidFill>
              </a:rPr>
              <a:t>既に就労先を退職している場合が</a:t>
            </a:r>
            <a:endParaRPr lang="ja-JP" altLang="en-US" sz="1400" b="1" u="sng">
              <a:solidFill>
                <a:schemeClr val="bg1">
                  <a:lumMod val="50000"/>
                </a:schemeClr>
              </a:solidFill>
            </a:endParaRPr>
          </a:p>
          <a:p>
            <a:pPr algn="l">
              <a:defRPr lang="ja-JP" altLang="en-US"/>
            </a:pPr>
            <a:r>
              <a:rPr lang="ja-JP" altLang="en-US" sz="1400" b="1" u="none">
                <a:solidFill>
                  <a:schemeClr val="bg1">
                    <a:lumMod val="50000"/>
                  </a:schemeClr>
                </a:solidFill>
              </a:rPr>
              <a:t>　</a:t>
            </a:r>
            <a:r>
              <a:rPr lang="ja-JP" altLang="en-US" sz="1400" b="1" u="sng">
                <a:solidFill>
                  <a:schemeClr val="bg1">
                    <a:lumMod val="50000"/>
                  </a:schemeClr>
                </a:solidFill>
              </a:rPr>
              <a:t>多い</a:t>
            </a:r>
            <a:endParaRPr lang="ja-JP" altLang="en-US" sz="1400" b="1" u="sng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74" name="テキスト 47"/>
          <p:cNvSpPr txBox="1"/>
          <p:nvPr/>
        </p:nvSpPr>
        <p:spPr>
          <a:xfrm>
            <a:off x="254407" y="2211750"/>
            <a:ext cx="4099186" cy="337661"/>
          </a:xfrm>
          <a:prstGeom prst="rect">
            <a:avLst/>
          </a:prstGeom>
          <a:solidFill>
            <a:srgbClr val="FFE69A"/>
          </a:solidFill>
        </p:spPr>
        <p:txBody>
          <a:bodyPr wrap="square">
            <a:spAutoFit/>
          </a:bodyPr>
          <a:p>
            <a:pPr algn="ctr">
              <a:defRPr lang="ja-JP" altLang="en-US"/>
            </a:pPr>
            <a:r>
              <a:rPr lang="ja-JP" altLang="en-US" sz="1600" b="1">
                <a:solidFill>
                  <a:srgbClr val="000000"/>
                </a:solidFill>
              </a:rPr>
              <a:t>現状・課題</a:t>
            </a:r>
            <a:endParaRPr lang="ja-JP" altLang="en-US" sz="2000" b="1">
              <a:solidFill>
                <a:srgbClr val="000000"/>
              </a:solidFill>
            </a:endParaRPr>
          </a:p>
        </p:txBody>
      </p:sp>
      <p:sp>
        <p:nvSpPr>
          <p:cNvPr id="1175" name="図形 49"/>
          <p:cNvSpPr/>
          <p:nvPr/>
        </p:nvSpPr>
        <p:spPr>
          <a:xfrm>
            <a:off x="4428000" y="2283750"/>
            <a:ext cx="365467" cy="956592"/>
          </a:xfrm>
          <a:prstGeom prst="rightArrow">
            <a:avLst/>
          </a:prstGeom>
          <a:solidFill>
            <a:srgbClr val="FF8000"/>
          </a:solidFill>
          <a:ln w="12700" cap="flat" cmpd="sng" algn="ctr">
            <a:solidFill>
              <a:srgbClr val="FF8000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76" name="テキスト 86"/>
          <p:cNvSpPr txBox="1"/>
          <p:nvPr/>
        </p:nvSpPr>
        <p:spPr>
          <a:xfrm>
            <a:off x="4864814" y="771750"/>
            <a:ext cx="4099186" cy="4015591"/>
          </a:xfrm>
          <a:prstGeom prst="rect">
            <a:avLst/>
          </a:prstGeom>
          <a:solidFill>
            <a:srgbClr val="FFFFBE"/>
          </a:solidFill>
        </p:spPr>
        <p:txBody>
          <a:bodyPr wrap="square">
            <a:spAutoFit/>
          </a:bodyPr>
          <a:p>
            <a:pPr algn="ctr">
              <a:defRPr lang="ja-JP" altLang="en-US"/>
            </a:pPr>
            <a:r>
              <a:rPr lang="ja-JP" altLang="en-US" sz="1600" b="1">
                <a:solidFill>
                  <a:srgbClr val="FF4200"/>
                </a:solidFill>
              </a:rPr>
              <a:t>第９期の主な施策・取組み（案）</a:t>
            </a:r>
            <a:endParaRPr lang="ja-JP" altLang="en-US" sz="1600" b="1">
              <a:solidFill>
                <a:srgbClr val="FF4200"/>
              </a:solidFill>
            </a:endParaRPr>
          </a:p>
          <a:p>
            <a:pPr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 lang="ja-JP" altLang="en-US"/>
            </a:pPr>
            <a:endParaRPr lang="ja-JP" altLang="en-US" sz="1600">
              <a:solidFill>
                <a:schemeClr val="tx1"/>
              </a:solidFill>
            </a:endParaRPr>
          </a:p>
          <a:p>
            <a:pPr>
              <a:defRPr lang="ja-JP" altLang="en-US"/>
            </a:pPr>
            <a:r>
              <a:rPr lang="ja-JP" altLang="en-US" sz="1400" b="1">
                <a:solidFill>
                  <a:schemeClr val="tx1"/>
                </a:solidFill>
              </a:rPr>
              <a:t>・就労支援</a:t>
            </a:r>
            <a:endParaRPr lang="ja-JP" altLang="en-US" sz="1600" b="1">
              <a:solidFill>
                <a:schemeClr val="tx1"/>
              </a:solidFill>
            </a:endParaRPr>
          </a:p>
          <a:p>
            <a:pPr>
              <a:defRPr lang="ja-JP" altLang="en-US"/>
            </a:pPr>
            <a:r>
              <a:rPr lang="ja-JP" altLang="en-US" sz="1200">
                <a:solidFill>
                  <a:schemeClr val="accent2">
                    <a:lumMod val="75000"/>
                  </a:schemeClr>
                </a:solidFill>
              </a:rPr>
              <a:t>　</a:t>
            </a:r>
            <a:r>
              <a:rPr lang="ja-JP" altLang="en-US" sz="1100">
                <a:solidFill>
                  <a:schemeClr val="accent2">
                    <a:lumMod val="75000"/>
                  </a:schemeClr>
                </a:solidFill>
              </a:rPr>
              <a:t>相談支援機関</a:t>
            </a:r>
            <a:r>
              <a:rPr lang="ja-JP" altLang="en-US" sz="1100">
                <a:solidFill>
                  <a:schemeClr val="accent2">
                    <a:lumMod val="75000"/>
                  </a:schemeClr>
                </a:solidFill>
              </a:rPr>
              <a:t>と就労支援機関等の連携・就労支援機関に対</a:t>
            </a:r>
            <a:endParaRPr lang="ja-JP" altLang="en-US" sz="1100">
              <a:solidFill>
                <a:schemeClr val="accent2">
                  <a:lumMod val="75000"/>
                </a:schemeClr>
              </a:solidFill>
            </a:endParaRPr>
          </a:p>
          <a:p>
            <a:pPr>
              <a:defRPr lang="ja-JP" altLang="en-US"/>
            </a:pPr>
            <a:r>
              <a:rPr lang="ja-JP" altLang="en-US" sz="1100">
                <a:solidFill>
                  <a:schemeClr val="accent2">
                    <a:lumMod val="75000"/>
                  </a:schemeClr>
                </a:solidFill>
              </a:rPr>
              <a:t>　</a:t>
            </a:r>
            <a:r>
              <a:rPr lang="ja-JP" altLang="en-US" sz="1100">
                <a:solidFill>
                  <a:schemeClr val="accent2">
                    <a:lumMod val="75000"/>
                  </a:schemeClr>
                </a:solidFill>
              </a:rPr>
              <a:t>する理解啓発の促進</a:t>
            </a:r>
            <a:endParaRPr lang="ja-JP" altLang="en-US" sz="1100">
              <a:solidFill>
                <a:schemeClr val="accent2">
                  <a:lumMod val="75000"/>
                </a:schemeClr>
              </a:solidFill>
            </a:endParaRPr>
          </a:p>
          <a:p>
            <a:pPr>
              <a:defRPr lang="ja-JP" altLang="en-US"/>
            </a:pPr>
            <a:r>
              <a:rPr lang="ja-JP" altLang="en-US" sz="1200">
                <a:solidFill>
                  <a:schemeClr val="tx1"/>
                </a:solidFill>
              </a:rPr>
              <a:t>　</a:t>
            </a:r>
            <a:r>
              <a:rPr lang="ja-JP" altLang="en-US" sz="1200">
                <a:solidFill>
                  <a:schemeClr val="tx1"/>
                </a:solidFill>
              </a:rPr>
              <a:t>➡機関間の情報提供体制の整備</a:t>
            </a:r>
            <a:endParaRPr lang="ja-JP" altLang="en-US" sz="1200">
              <a:solidFill>
                <a:schemeClr val="tx1"/>
              </a:solidFill>
            </a:endParaRPr>
          </a:p>
          <a:p>
            <a:pPr>
              <a:defRPr lang="ja-JP" altLang="en-US"/>
            </a:pPr>
            <a:r>
              <a:rPr lang="ja-JP" altLang="en-US" sz="1200">
                <a:solidFill>
                  <a:schemeClr val="tx1"/>
                </a:solidFill>
              </a:rPr>
              <a:t>　➡若年性認知症の人が</a:t>
            </a:r>
            <a:r>
              <a:rPr lang="ja-JP" altLang="en-US" sz="1200">
                <a:solidFill>
                  <a:schemeClr val="tx1"/>
                </a:solidFill>
              </a:rPr>
              <a:t>ハローワークによる支援等</a:t>
            </a:r>
            <a:r>
              <a:rPr lang="ja-JP" altLang="en-US" sz="1200">
                <a:solidFill>
                  <a:schemeClr val="tx1"/>
                </a:solidFill>
              </a:rPr>
              <a:t>が利</a:t>
            </a:r>
            <a:endParaRPr lang="ja-JP" altLang="en-US" sz="1200">
              <a:solidFill>
                <a:schemeClr val="tx1"/>
              </a:solidFill>
            </a:endParaRPr>
          </a:p>
          <a:p>
            <a:pPr>
              <a:defRPr lang="ja-JP" altLang="en-US"/>
            </a:pPr>
            <a:r>
              <a:rPr lang="ja-JP" altLang="en-US" sz="1200">
                <a:solidFill>
                  <a:schemeClr val="tx1"/>
                </a:solidFill>
              </a:rPr>
              <a:t>　</a:t>
            </a:r>
            <a:r>
              <a:rPr lang="ja-JP" altLang="en-US" sz="1200">
                <a:solidFill>
                  <a:schemeClr val="tx1"/>
                </a:solidFill>
              </a:rPr>
              <a:t>　</a:t>
            </a:r>
            <a:r>
              <a:rPr lang="ja-JP" altLang="en-US" sz="1200">
                <a:solidFill>
                  <a:schemeClr val="tx1"/>
                </a:solidFill>
              </a:rPr>
              <a:t>用</a:t>
            </a:r>
            <a:r>
              <a:rPr lang="ja-JP" altLang="en-US" sz="1200">
                <a:solidFill>
                  <a:schemeClr val="tx1"/>
                </a:solidFill>
              </a:rPr>
              <a:t>可能であることの周</a:t>
            </a:r>
            <a:r>
              <a:rPr lang="ja-JP" altLang="en-US" sz="1200">
                <a:solidFill>
                  <a:schemeClr val="tx1"/>
                </a:solidFill>
              </a:rPr>
              <a:t>知等</a:t>
            </a:r>
            <a:endParaRPr lang="ja-JP" altLang="en-US" sz="1100">
              <a:solidFill>
                <a:schemeClr val="accent2"/>
              </a:solidFill>
            </a:endParaRPr>
          </a:p>
          <a:p>
            <a:pPr>
              <a:defRPr lang="ja-JP" altLang="en-US"/>
            </a:pPr>
            <a:r>
              <a:rPr lang="ja-JP" altLang="en-US" sz="1200">
                <a:solidFill>
                  <a:schemeClr val="tx1"/>
                </a:solidFill>
              </a:rPr>
              <a:t>　</a:t>
            </a:r>
            <a:r>
              <a:rPr lang="ja-JP" altLang="en-US" sz="1200">
                <a:solidFill>
                  <a:schemeClr val="tx1"/>
                </a:solidFill>
              </a:rPr>
              <a:t>➡</a:t>
            </a:r>
            <a:r>
              <a:rPr lang="ja-JP" altLang="en-US" sz="1200">
                <a:solidFill>
                  <a:schemeClr val="tx1"/>
                </a:solidFill>
              </a:rPr>
              <a:t>障害福祉サービス事業所（就労系）に対し、認知症</a:t>
            </a:r>
            <a:endParaRPr lang="ja-JP" altLang="en-US" sz="1200">
              <a:solidFill>
                <a:schemeClr val="tx1"/>
              </a:solidFill>
            </a:endParaRPr>
          </a:p>
          <a:p>
            <a:pPr>
              <a:defRPr lang="ja-JP" altLang="en-US"/>
            </a:pPr>
            <a:r>
              <a:rPr lang="ja-JP" altLang="en-US" sz="1200">
                <a:solidFill>
                  <a:schemeClr val="tx1"/>
                </a:solidFill>
              </a:rPr>
              <a:t>　</a:t>
            </a:r>
            <a:r>
              <a:rPr lang="ja-JP" altLang="en-US" sz="1200">
                <a:solidFill>
                  <a:schemeClr val="tx1"/>
                </a:solidFill>
              </a:rPr>
              <a:t>　</a:t>
            </a:r>
            <a:r>
              <a:rPr lang="ja-JP" altLang="en-US" sz="1200">
                <a:solidFill>
                  <a:schemeClr val="tx1"/>
                </a:solidFill>
              </a:rPr>
              <a:t>に関する知識や対応法に関する研修の案内、出前講</a:t>
            </a:r>
            <a:endParaRPr lang="ja-JP" altLang="en-US" sz="1200">
              <a:solidFill>
                <a:schemeClr val="tx1"/>
              </a:solidFill>
            </a:endParaRPr>
          </a:p>
          <a:p>
            <a:pPr>
              <a:defRPr lang="ja-JP" altLang="en-US"/>
            </a:pPr>
            <a:r>
              <a:rPr lang="ja-JP" altLang="en-US" sz="1200">
                <a:solidFill>
                  <a:schemeClr val="tx1"/>
                </a:solidFill>
              </a:rPr>
              <a:t>　</a:t>
            </a:r>
            <a:r>
              <a:rPr lang="ja-JP" altLang="en-US" sz="1200">
                <a:solidFill>
                  <a:schemeClr val="tx1"/>
                </a:solidFill>
              </a:rPr>
              <a:t>　</a:t>
            </a:r>
            <a:r>
              <a:rPr lang="ja-JP" altLang="en-US" sz="1200">
                <a:solidFill>
                  <a:schemeClr val="tx1"/>
                </a:solidFill>
              </a:rPr>
              <a:t>座等を実施</a:t>
            </a:r>
            <a:endParaRPr lang="ja-JP" altLang="en-US" sz="1600">
              <a:solidFill>
                <a:schemeClr val="tx1"/>
              </a:solidFill>
            </a:endParaRPr>
          </a:p>
          <a:p>
            <a:pPr>
              <a:defRPr lang="ja-JP" altLang="en-US"/>
            </a:pPr>
            <a:endParaRPr lang="ja-JP" altLang="en-US" sz="1000">
              <a:solidFill>
                <a:schemeClr val="tx1"/>
              </a:solidFill>
            </a:endParaRPr>
          </a:p>
          <a:p>
            <a:pPr>
              <a:defRPr lang="ja-JP" altLang="en-US"/>
            </a:pPr>
            <a:r>
              <a:rPr lang="ja-JP" altLang="en-US" sz="1400" b="1">
                <a:solidFill>
                  <a:schemeClr val="tx1"/>
                </a:solidFill>
              </a:rPr>
              <a:t>・企業向けセミナー等の実施</a:t>
            </a:r>
            <a:r>
              <a:rPr lang="ja-JP" altLang="en-US" sz="1400" b="1">
                <a:solidFill>
                  <a:srgbClr val="FF4200"/>
                </a:solidFill>
              </a:rPr>
              <a:t>★</a:t>
            </a:r>
            <a:endParaRPr lang="ja-JP" altLang="en-US" sz="1600" b="1">
              <a:solidFill>
                <a:srgbClr val="FF4200"/>
              </a:solidFill>
            </a:endParaRPr>
          </a:p>
          <a:p>
            <a:pPr>
              <a:defRPr lang="ja-JP" altLang="en-US"/>
            </a:pPr>
            <a:r>
              <a:rPr lang="ja-JP" altLang="en-US" sz="1200">
                <a:solidFill>
                  <a:schemeClr val="accent2">
                    <a:lumMod val="75000"/>
                  </a:schemeClr>
                </a:solidFill>
              </a:rPr>
              <a:t>　</a:t>
            </a:r>
            <a:r>
              <a:rPr lang="ja-JP" altLang="en-US" sz="1100">
                <a:solidFill>
                  <a:schemeClr val="accent2">
                    <a:lumMod val="75000"/>
                  </a:schemeClr>
                </a:solidFill>
              </a:rPr>
              <a:t>働き続けることができる環境づくり</a:t>
            </a:r>
            <a:endParaRPr lang="ja-JP" altLang="en-US" sz="1600">
              <a:solidFill>
                <a:schemeClr val="accent2">
                  <a:lumMod val="75000"/>
                </a:schemeClr>
              </a:solidFill>
            </a:endParaRPr>
          </a:p>
          <a:p>
            <a:pPr algn="dist">
              <a:defRPr lang="ja-JP" altLang="en-US"/>
            </a:pPr>
            <a:r>
              <a:rPr lang="ja-JP" altLang="en-US" sz="1200">
                <a:solidFill>
                  <a:schemeClr val="tx1"/>
                </a:solidFill>
              </a:rPr>
              <a:t>　</a:t>
            </a:r>
            <a:r>
              <a:rPr lang="ja-JP" altLang="en-US" sz="1200">
                <a:solidFill>
                  <a:schemeClr val="tx1"/>
                </a:solidFill>
              </a:rPr>
              <a:t>➡</a:t>
            </a:r>
            <a:r>
              <a:rPr lang="ja-JP" altLang="en-US" sz="1100">
                <a:solidFill>
                  <a:schemeClr val="tx1"/>
                </a:solidFill>
              </a:rPr>
              <a:t>産業医や</a:t>
            </a:r>
            <a:r>
              <a:rPr lang="ja-JP" altLang="en-US" sz="1100">
                <a:solidFill>
                  <a:schemeClr val="tx1"/>
                </a:solidFill>
              </a:rPr>
              <a:t>事業主に対する認知症サポーター講座の実</a:t>
            </a:r>
            <a:r>
              <a:rPr lang="ja-JP" altLang="en-US" sz="1100">
                <a:solidFill>
                  <a:schemeClr val="tx1"/>
                </a:solidFill>
              </a:rPr>
              <a:t>施</a:t>
            </a:r>
            <a:endParaRPr lang="ja-JP" altLang="en-US" sz="1200">
              <a:solidFill>
                <a:schemeClr val="tx1"/>
              </a:solidFill>
            </a:endParaRPr>
          </a:p>
          <a:p>
            <a:pPr>
              <a:defRPr lang="ja-JP" altLang="en-US"/>
            </a:pPr>
            <a:r>
              <a:rPr lang="ja-JP" altLang="en-US" sz="1200">
                <a:solidFill>
                  <a:schemeClr val="tx1"/>
                </a:solidFill>
              </a:rPr>
              <a:t>　</a:t>
            </a:r>
            <a:r>
              <a:rPr lang="ja-JP" altLang="en-US" sz="1200">
                <a:solidFill>
                  <a:schemeClr val="tx1"/>
                </a:solidFill>
              </a:rPr>
              <a:t>➡企業等に対する専門相談先の周知</a:t>
            </a:r>
            <a:endParaRPr lang="ja-JP" altLang="en-US" sz="1600">
              <a:solidFill>
                <a:schemeClr val="tx1"/>
              </a:solidFill>
            </a:endParaRPr>
          </a:p>
          <a:p>
            <a:pPr>
              <a:defRPr lang="ja-JP" altLang="en-US"/>
            </a:pPr>
            <a:endParaRPr lang="ja-JP" altLang="en-US" sz="1000">
              <a:solidFill>
                <a:schemeClr val="tx1"/>
              </a:solidFill>
            </a:endParaRPr>
          </a:p>
          <a:p>
            <a:pPr>
              <a:defRPr lang="ja-JP" altLang="en-US"/>
            </a:pPr>
            <a:r>
              <a:rPr lang="ja-JP" altLang="en-US" sz="1400" b="1">
                <a:solidFill>
                  <a:schemeClr val="tx1"/>
                </a:solidFill>
              </a:rPr>
              <a:t>・適切なサービス・機関へのつなぎ支援</a:t>
            </a:r>
            <a:endParaRPr lang="ja-JP" altLang="en-US" sz="1600" b="1">
              <a:solidFill>
                <a:schemeClr val="tx1"/>
              </a:solidFill>
            </a:endParaRPr>
          </a:p>
          <a:p>
            <a:pPr>
              <a:defRPr lang="ja-JP" altLang="en-US"/>
            </a:pPr>
            <a:r>
              <a:rPr lang="ja-JP" altLang="en-US" sz="1200">
                <a:solidFill>
                  <a:schemeClr val="accent2">
                    <a:lumMod val="75000"/>
                  </a:schemeClr>
                </a:solidFill>
              </a:rPr>
              <a:t>　</a:t>
            </a:r>
            <a:r>
              <a:rPr lang="ja-JP" altLang="en-US" sz="1100">
                <a:solidFill>
                  <a:schemeClr val="accent2">
                    <a:lumMod val="75000"/>
                  </a:schemeClr>
                </a:solidFill>
              </a:rPr>
              <a:t>「気持ち」面の支援・フォローの充実</a:t>
            </a:r>
            <a:endParaRPr lang="ja-JP" altLang="en-US" sz="1600">
              <a:solidFill>
                <a:schemeClr val="accent2">
                  <a:lumMod val="75000"/>
                </a:schemeClr>
              </a:solidFill>
            </a:endParaRPr>
          </a:p>
          <a:p>
            <a:pPr>
              <a:defRPr lang="ja-JP" altLang="en-US"/>
            </a:pPr>
            <a:r>
              <a:rPr lang="ja-JP" altLang="en-US" sz="1200">
                <a:solidFill>
                  <a:schemeClr val="accent2">
                    <a:lumMod val="75000"/>
                  </a:schemeClr>
                </a:solidFill>
              </a:rPr>
              <a:t>　</a:t>
            </a:r>
            <a:r>
              <a:rPr lang="ja-JP" altLang="en-US" sz="1200">
                <a:solidFill>
                  <a:schemeClr val="tx1"/>
                </a:solidFill>
              </a:rPr>
              <a:t>➡</a:t>
            </a:r>
            <a:r>
              <a:rPr lang="ja-JP" altLang="en-US" sz="1200">
                <a:solidFill>
                  <a:schemeClr val="tx1"/>
                </a:solidFill>
              </a:rPr>
              <a:t>認知症地域支援推進員</a:t>
            </a:r>
            <a:r>
              <a:rPr lang="ja-JP" altLang="en-US" sz="1200">
                <a:solidFill>
                  <a:schemeClr val="tx1"/>
                </a:solidFill>
              </a:rPr>
              <a:t>による訪問・個別支援</a:t>
            </a:r>
            <a:endParaRPr lang="ja-JP" altLang="en-US" sz="1200">
              <a:solidFill>
                <a:schemeClr val="tx1"/>
              </a:solidFill>
            </a:endParaRPr>
          </a:p>
          <a:p>
            <a:pPr>
              <a:defRPr lang="ja-JP" altLang="en-US"/>
            </a:pPr>
            <a:r>
              <a:rPr lang="ja-JP" altLang="en-US" sz="1200">
                <a:solidFill>
                  <a:schemeClr val="tx1"/>
                </a:solidFill>
              </a:rPr>
              <a:t>　</a:t>
            </a:r>
            <a:r>
              <a:rPr lang="ja-JP" altLang="en-US" sz="1200">
                <a:solidFill>
                  <a:schemeClr val="tx1"/>
                </a:solidFill>
              </a:rPr>
              <a:t>➡「居場所」又はサービス等へのつなぎ支援</a:t>
            </a:r>
            <a:endParaRPr lang="ja-JP" altLang="en-US" sz="1200">
              <a:solidFill>
                <a:schemeClr val="tx1"/>
              </a:solidFill>
            </a:endParaRPr>
          </a:p>
        </p:txBody>
      </p:sp>
      <p:sp>
        <p:nvSpPr>
          <p:cNvPr id="1177" name="テキスト 78"/>
          <p:cNvSpPr txBox="1"/>
          <p:nvPr/>
        </p:nvSpPr>
        <p:spPr>
          <a:xfrm>
            <a:off x="8033903" y="555750"/>
            <a:ext cx="1218097" cy="253023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1050" b="1">
                <a:solidFill>
                  <a:srgbClr val="FF0000"/>
                </a:solidFill>
              </a:rPr>
              <a:t>★</a:t>
            </a:r>
            <a:r>
              <a:rPr lang="ja-JP" altLang="en-US" sz="1050" b="1"/>
              <a:t>＝重点項目</a:t>
            </a:r>
            <a:endParaRPr lang="ja-JP" altLang="en-US" b="1"/>
          </a:p>
        </p:txBody>
      </p:sp>
      <p:sp>
        <p:nvSpPr>
          <p:cNvPr id="117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8</a:t>
            </a:fld>
            <a:endParaRPr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Application>JUST Focus</Application>
  <Company>米子市</Company>
  <AppVersion>4.1.7</AppVersion>
  <PresentationFormat>ユーザー設定</PresentationFormat>
  <Slides>11</Slides>
  <Notes>2</Note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creator>飯田 麻友</dc:creator>
  <cp:lastModifiedBy>飯田 麻友</cp:lastModifiedBy>
  <dcterms:created xsi:type="dcterms:W3CDTF">2023-05-09T12:27:35Z</dcterms:created>
  <dcterms:modified xsi:type="dcterms:W3CDTF">2023-05-16T10:57:56Z</dcterms:modified>
  <cp:revision>76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