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thumbnail" Target="docProps/thumbnail.jpeg" /><Relationship Id="rId3" Type="http://schemas.openxmlformats.org/package/2006/relationships/metadata/core-properties" Target="docProps/core.xml" /><Relationship Id="rId4" Type="http://schemas.openxmlformats.org/officeDocument/2006/relationships/extended-properties" Target="docProps/app.xml" /><Relationship Id="rId5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2"/>
  </p:sldMasterIdLst>
  <p:notesMasterIdLst>
    <p:notesMasterId r:id="rId3"/>
  </p:notesMasterIdLst>
  <p:sldIdLst>
    <p:sldId id="257" r:id="rId4"/>
  </p:sldIdLst>
  <p:sldSz cx="9144000" cy="5143500" type="screen16x9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12"/>
    <p:restoredTop sz="94660"/>
  </p:normalViewPr>
  <p:slideViewPr>
    <p:cSldViewPr>
      <p:cViewPr varScale="1">
        <p:scale>
          <a:sx n="95" d="100"/>
          <a:sy n="95" d="100"/>
        </p:scale>
        <p:origin x="-708" y="-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slide" Target="slides/slide1.xml" /><Relationship Id="rId5" Type="http://schemas.openxmlformats.org/officeDocument/2006/relationships/presProps" Target="presProps.xml" /><Relationship Id="rId6" Type="http://schemas.openxmlformats.org/officeDocument/2006/relationships/viewProps" Target="viewProps.xml" /><Relationship Id="rId7" Type="http://schemas.openxmlformats.org/officeDocument/2006/relationships/tableStyles" Target="tableStyles.xml" /></Relationships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06EA9-14B5-4F31-95CC-6AD91D20700D}" type="datetimeFigureOut">
              <a:rPr kumimoji="1" lang="ja-JP" altLang="en-US" smtClean="0"/>
              <a:t>2015/2/5</a:t>
            </a:fld>
            <a:endParaRPr kumimoji="1" lang="ja-JP" altLang="en-US"/>
          </a:p>
        </p:txBody>
      </p:sp>
      <p:sp>
        <p:nvSpPr>
          <p:cNvPr id="1102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103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104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457200" y="1239602"/>
            <a:ext cx="8229600" cy="1008112"/>
          </a:xfrm>
        </p:spPr>
        <p:txBody>
          <a:bodyPr/>
          <a:lstStyle>
            <a:lvl1pPr>
              <a:defRPr b="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457200" y="2319722"/>
            <a:ext cx="8229600" cy="172819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103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3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89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1302610"/>
            <a:ext cx="8229600" cy="3177352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90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91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27398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95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27398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96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 dirty="0"/>
          </a:p>
        </p:txBody>
      </p:sp>
      <p:sp>
        <p:nvSpPr>
          <p:cNvPr id="1097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38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302610"/>
            <a:ext cx="8229600" cy="3211004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39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E220A51-F8EA-429A-8E6F-F02BE74E28F7}" type="datetimeFigureOut">
              <a:rPr lang="ja-JP" altLang="en-US" smtClean="0"/>
              <a:pPr/>
              <a:t>2015/3/10</a:t>
            </a:fld>
            <a:endParaRPr lang="ja-JP" altLang="en-US" dirty="0"/>
          </a:p>
        </p:txBody>
      </p:sp>
      <p:sp>
        <p:nvSpPr>
          <p:cNvPr id="1040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ja-JP" altLang="en-US" dirty="0"/>
          </a:p>
        </p:txBody>
      </p:sp>
      <p:sp>
        <p:nvSpPr>
          <p:cNvPr id="1041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457200" y="2211710"/>
            <a:ext cx="8229600" cy="792088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44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888562"/>
            <a:ext cx="8229600" cy="1323148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4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4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50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302611"/>
            <a:ext cx="3970784" cy="317735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1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80012" y="1302611"/>
            <a:ext cx="4006788" cy="317735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2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2015/6/24</a:t>
            </a:fld>
            <a:endParaRPr kumimoji="1" lang="ja-JP" altLang="en-US" dirty="0"/>
          </a:p>
        </p:txBody>
      </p:sp>
      <p:sp>
        <p:nvSpPr>
          <p:cNvPr id="1053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5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3970784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58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3970784" cy="284880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9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716016" y="1151335"/>
            <a:ext cx="3970784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60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716016" y="1631156"/>
            <a:ext cx="3970784" cy="284880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61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62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66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67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71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7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635896" y="204789"/>
            <a:ext cx="4727438" cy="42317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76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2" y="1275606"/>
            <a:ext cx="3008312" cy="320435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77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78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1792288" y="3516855"/>
            <a:ext cx="5486400" cy="425054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82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159482"/>
            <a:ext cx="5486400" cy="328412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 dirty="0"/>
          </a:p>
        </p:txBody>
      </p:sp>
      <p:sp>
        <p:nvSpPr>
          <p:cNvPr id="1083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3975907"/>
            <a:ext cx="5486400" cy="50405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84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85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19772" y="4677984"/>
            <a:ext cx="41044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endParaRPr lang="ja-JP" altLang="en-US" dirty="0"/>
          </a:p>
        </p:txBody>
      </p:sp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313990"/>
            <a:ext cx="8229600" cy="7455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302610"/>
            <a:ext cx="8229600" cy="32110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5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6 </a:t>
            </a:r>
            <a:r>
              <a:rPr kumimoji="1" lang="ja-JP" altLang="en-US" dirty="0" smtClean="0"/>
              <a:t>レベル</a:t>
            </a:r>
          </a:p>
          <a:p>
            <a:pPr lvl="6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7 </a:t>
            </a:r>
            <a:r>
              <a:rPr kumimoji="1" lang="ja-JP" altLang="en-US" dirty="0" smtClean="0"/>
              <a:t>レベル</a:t>
            </a:r>
          </a:p>
          <a:p>
            <a:pPr lvl="7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8 </a:t>
            </a:r>
            <a:r>
              <a:rPr kumimoji="1" lang="ja-JP" altLang="en-US" dirty="0" smtClean="0"/>
              <a:t>レベル</a:t>
            </a:r>
          </a:p>
          <a:p>
            <a:pPr lvl="8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9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1028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4677984"/>
            <a:ext cx="188255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3E220A51-F8EA-429A-8E6F-F02BE74E28F7}" type="datetimeFigureOut">
              <a:rPr lang="ja-JP" altLang="en-US" smtClean="0"/>
              <a:pPr/>
              <a:t>2015/3/10</a:t>
            </a:fld>
            <a:endParaRPr lang="ja-JP" altLang="en-US" dirty="0"/>
          </a:p>
        </p:txBody>
      </p:sp>
      <p:sp>
        <p:nvSpPr>
          <p:cNvPr id="102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768244" y="4677984"/>
            <a:ext cx="1918556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b="0" kern="1200">
          <a:solidFill>
            <a:schemeClr val="tx1"/>
          </a:solidFill>
          <a:latin typeface="+mj-ea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4572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ea"/>
          <a:ea typeface="+mn-ea"/>
          <a:cs typeface="+mn-cs"/>
        </a:defRPr>
      </a:lvl1pPr>
      <a:lvl2pPr marL="9144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714500" indent="-342900" algn="l" defTabSz="914400" rtl="0" eaLnBrk="1" latinLnBrk="0" hangingPunct="1">
        <a:spcBef>
          <a:spcPct val="20000"/>
        </a:spcBef>
        <a:buSzPct val="100000"/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171700" marR="0" indent="-3429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3028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7pPr>
      <a:lvl8pPr marL="34861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8pPr>
      <a:lvl9pPr marL="39433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/>
      <p:sp>
        <p:nvSpPr>
          <p:cNvPr id="1107" name="テキスト 18"/>
          <p:cNvSpPr txBox="1"/>
          <p:nvPr/>
        </p:nvSpPr>
        <p:spPr>
          <a:xfrm>
            <a:off x="179919" y="123750"/>
            <a:ext cx="8424308" cy="460772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defRPr lang="ja-JP" altLang="en-US"/>
            </a:pPr>
            <a:r>
              <a:rPr lang="ja-JP" altLang="en-US" sz="2400" b="1">
                <a:solidFill>
                  <a:schemeClr val="tx1"/>
                </a:solidFill>
              </a:rPr>
              <a:t>令和５年度のスケジュール（予定）</a:t>
            </a:r>
            <a:endParaRPr lang="ja-JP" altLang="en-US" b="1">
              <a:solidFill>
                <a:schemeClr val="tx1"/>
              </a:solidFill>
            </a:endParaRPr>
          </a:p>
        </p:txBody>
      </p:sp>
      <p:sp>
        <p:nvSpPr>
          <p:cNvPr id="1108" name="四角形 19"/>
          <p:cNvSpPr/>
          <p:nvPr/>
        </p:nvSpPr>
        <p:spPr>
          <a:xfrm flipV="1">
            <a:off x="0" y="1588950"/>
            <a:ext cx="9144000" cy="46800"/>
          </a:xfrm>
          <a:prstGeom prst="rect">
            <a:avLst/>
          </a:prstGeom>
          <a:solidFill>
            <a:srgbClr val="9EDBB9"/>
          </a:solidFill>
          <a:ln w="12700" cap="flat" cmpd="sng" algn="ctr">
            <a:solidFill>
              <a:srgbClr val="9EDBB9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09" name="直線 20"/>
          <p:cNvSpPr/>
          <p:nvPr/>
        </p:nvSpPr>
        <p:spPr>
          <a:xfrm>
            <a:off x="0" y="1234288"/>
            <a:ext cx="9144000" cy="0"/>
          </a:xfrm>
          <a:prstGeom prst="line">
            <a:avLst/>
          </a:prstGeom>
          <a:ln w="28575" cap="flat" cmpd="sng" algn="ctr">
            <a:solidFill>
              <a:schemeClr val="bg2">
                <a:lumMod val="75000"/>
              </a:schemeClr>
            </a:solidFill>
            <a:prstDash val="solid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sp>
      <p:sp>
        <p:nvSpPr>
          <p:cNvPr id="1110" name="図形 21"/>
          <p:cNvSpPr/>
          <p:nvPr/>
        </p:nvSpPr>
        <p:spPr>
          <a:xfrm>
            <a:off x="734829" y="1558835"/>
            <a:ext cx="164508" cy="148915"/>
          </a:xfrm>
          <a:prstGeom prst="roundRect">
            <a:avLst/>
          </a:prstGeom>
          <a:solidFill>
            <a:srgbClr val="00C09D"/>
          </a:solidFill>
          <a:ln w="12700" cap="flat" cmpd="sng" algn="ctr">
            <a:solidFill>
              <a:srgbClr val="00C080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 sz="1600"/>
          </a:p>
        </p:txBody>
      </p:sp>
      <p:sp>
        <p:nvSpPr>
          <p:cNvPr id="1111" name="図形 22"/>
          <p:cNvSpPr/>
          <p:nvPr/>
        </p:nvSpPr>
        <p:spPr>
          <a:xfrm>
            <a:off x="3003122" y="1558835"/>
            <a:ext cx="164508" cy="148915"/>
          </a:xfrm>
          <a:prstGeom prst="roundRect">
            <a:avLst/>
          </a:prstGeom>
          <a:solidFill>
            <a:srgbClr val="00C09D"/>
          </a:solidFill>
          <a:ln w="12700" cap="flat" cmpd="sng" algn="ctr">
            <a:solidFill>
              <a:srgbClr val="00C080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 sz="1600"/>
          </a:p>
        </p:txBody>
      </p:sp>
      <p:sp>
        <p:nvSpPr>
          <p:cNvPr id="1112" name="図形 23"/>
          <p:cNvSpPr/>
          <p:nvPr/>
        </p:nvSpPr>
        <p:spPr>
          <a:xfrm>
            <a:off x="5124605" y="1558835"/>
            <a:ext cx="164508" cy="148915"/>
          </a:xfrm>
          <a:prstGeom prst="roundRect">
            <a:avLst/>
          </a:prstGeom>
          <a:solidFill>
            <a:srgbClr val="00C09D"/>
          </a:solidFill>
          <a:ln w="12700" cap="flat" cmpd="sng" algn="ctr">
            <a:solidFill>
              <a:srgbClr val="00C080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 sz="1600"/>
          </a:p>
        </p:txBody>
      </p:sp>
      <p:sp>
        <p:nvSpPr>
          <p:cNvPr id="1113" name="図形 24"/>
          <p:cNvSpPr/>
          <p:nvPr/>
        </p:nvSpPr>
        <p:spPr>
          <a:xfrm>
            <a:off x="7502869" y="1551783"/>
            <a:ext cx="164508" cy="148915"/>
          </a:xfrm>
          <a:prstGeom prst="roundRect">
            <a:avLst/>
          </a:prstGeom>
          <a:solidFill>
            <a:srgbClr val="00C09D"/>
          </a:solidFill>
          <a:ln w="12700" cap="flat" cmpd="sng" algn="ctr">
            <a:solidFill>
              <a:srgbClr val="00C080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 sz="1600"/>
          </a:p>
        </p:txBody>
      </p:sp>
      <p:sp>
        <p:nvSpPr>
          <p:cNvPr id="1114" name="テキスト 26"/>
          <p:cNvSpPr txBox="1"/>
          <p:nvPr/>
        </p:nvSpPr>
        <p:spPr>
          <a:xfrm>
            <a:off x="648207" y="1707750"/>
            <a:ext cx="359447" cy="1568768"/>
          </a:xfrm>
          <a:prstGeom prst="rect">
            <a:avLst/>
          </a:prstGeom>
        </p:spPr>
        <p:txBody>
          <a:bodyPr>
            <a:spAutoFit/>
          </a:bodyPr>
          <a:p>
            <a:pPr>
              <a:defRPr lang="ja-JP" altLang="en-US"/>
            </a:pPr>
            <a:r>
              <a:rPr lang="ja-JP" altLang="en-US" sz="1200"/>
              <a:t>第１回策定委員会</a:t>
            </a:r>
            <a:endParaRPr lang="ja-JP" altLang="en-US"/>
          </a:p>
        </p:txBody>
      </p:sp>
      <p:sp>
        <p:nvSpPr>
          <p:cNvPr id="1115" name="テキスト 28"/>
          <p:cNvSpPr txBox="1"/>
          <p:nvPr/>
        </p:nvSpPr>
        <p:spPr>
          <a:xfrm>
            <a:off x="5039654" y="1722982"/>
            <a:ext cx="359447" cy="1568768"/>
          </a:xfrm>
          <a:prstGeom prst="rect">
            <a:avLst/>
          </a:prstGeom>
        </p:spPr>
        <p:txBody>
          <a:bodyPr>
            <a:spAutoFit/>
          </a:bodyPr>
          <a:p>
            <a:pPr>
              <a:defRPr lang="ja-JP" altLang="en-US"/>
            </a:pPr>
            <a:r>
              <a:rPr lang="ja-JP" altLang="en-US" sz="1200"/>
              <a:t>第３回策定委員会</a:t>
            </a:r>
            <a:endParaRPr lang="ja-JP" altLang="en-US"/>
          </a:p>
        </p:txBody>
      </p:sp>
      <p:sp>
        <p:nvSpPr>
          <p:cNvPr id="1116" name="テキスト 29"/>
          <p:cNvSpPr txBox="1"/>
          <p:nvPr/>
        </p:nvSpPr>
        <p:spPr>
          <a:xfrm>
            <a:off x="2915378" y="1707750"/>
            <a:ext cx="359447" cy="1568768"/>
          </a:xfrm>
          <a:prstGeom prst="rect">
            <a:avLst/>
          </a:prstGeom>
        </p:spPr>
        <p:txBody>
          <a:bodyPr>
            <a:spAutoFit/>
          </a:bodyPr>
          <a:p>
            <a:pPr>
              <a:defRPr lang="ja-JP" altLang="en-US"/>
            </a:pPr>
            <a:r>
              <a:rPr lang="ja-JP" altLang="en-US" sz="1200"/>
              <a:t>第２回策定委員会</a:t>
            </a:r>
            <a:endParaRPr lang="ja-JP" altLang="en-US"/>
          </a:p>
        </p:txBody>
      </p:sp>
      <p:sp>
        <p:nvSpPr>
          <p:cNvPr id="1117" name="テキスト 30"/>
          <p:cNvSpPr txBox="1"/>
          <p:nvPr/>
        </p:nvSpPr>
        <p:spPr>
          <a:xfrm>
            <a:off x="7405400" y="1700698"/>
            <a:ext cx="359447" cy="1568768"/>
          </a:xfrm>
          <a:prstGeom prst="rect">
            <a:avLst/>
          </a:prstGeom>
        </p:spPr>
        <p:txBody>
          <a:bodyPr>
            <a:spAutoFit/>
          </a:bodyPr>
          <a:p>
            <a:pPr>
              <a:defRPr lang="ja-JP" altLang="en-US"/>
            </a:pPr>
            <a:r>
              <a:rPr lang="ja-JP" altLang="en-US" sz="1200"/>
              <a:t>第４回策定委員会</a:t>
            </a:r>
            <a:endParaRPr lang="ja-JP" altLang="en-US"/>
          </a:p>
        </p:txBody>
      </p:sp>
      <p:graphicFrame>
        <p:nvGraphicFramePr>
          <p:cNvPr id="1118" name="四角形 32"/>
          <p:cNvGraphicFramePr>
            <a:graphicFrameLocks noGrp="1"/>
          </p:cNvGraphicFramePr>
          <p:nvPr/>
        </p:nvGraphicFramePr>
        <p:xfrm>
          <a:off x="287627" y="3363750"/>
          <a:ext cx="8568748" cy="16145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2187"/>
                <a:gridCol w="2142187"/>
                <a:gridCol w="2142187"/>
                <a:gridCol w="2142187"/>
              </a:tblGrid>
              <a:tr h="583902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bg1"/>
                          </a:solidFill>
                        </a:rPr>
                        <a:t>第１回策定委員会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1050" dirty="0">
                          <a:solidFill>
                            <a:schemeClr val="bg1"/>
                          </a:solidFill>
                        </a:rPr>
                        <a:t>（</a:t>
                      </a:r>
                      <a:r>
                        <a:rPr kumimoji="1" lang="ja-JP" altLang="en-US" sz="1050" dirty="0">
                          <a:solidFill>
                            <a:schemeClr val="bg1"/>
                          </a:solidFill>
                        </a:rPr>
                        <a:t>５</a:t>
                      </a:r>
                      <a:r>
                        <a:rPr kumimoji="1" lang="ja-JP" altLang="en-US" sz="1050" dirty="0">
                          <a:solidFill>
                            <a:schemeClr val="bg1"/>
                          </a:solidFill>
                        </a:rPr>
                        <a:t>月</a:t>
                      </a:r>
                      <a:r>
                        <a:rPr kumimoji="1" lang="ja-JP" altLang="en-US" sz="1050" dirty="0">
                          <a:solidFill>
                            <a:schemeClr val="bg1"/>
                          </a:solidFill>
                        </a:rPr>
                        <a:t>２４日</a:t>
                      </a:r>
                      <a:r>
                        <a:rPr kumimoji="1" lang="ja-JP" altLang="en-US" sz="1050" dirty="0">
                          <a:solidFill>
                            <a:schemeClr val="bg1"/>
                          </a:solidFill>
                        </a:rPr>
                        <a:t>）</a:t>
                      </a:r>
                      <a:endParaRPr kumimoji="1" lang="ja-JP" alt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bg1"/>
                          </a:solidFill>
                        </a:rPr>
                        <a:t>第２回策定委員会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1050" dirty="0">
                          <a:solidFill>
                            <a:schemeClr val="bg1"/>
                          </a:solidFill>
                        </a:rPr>
                        <a:t>（７月）</a:t>
                      </a:r>
                      <a:endParaRPr kumimoji="1" lang="ja-JP" alt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bg1"/>
                          </a:solidFill>
                        </a:rPr>
                        <a:t>第３回策定委員会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1050" dirty="0">
                          <a:solidFill>
                            <a:schemeClr val="bg1"/>
                          </a:solidFill>
                        </a:rPr>
                        <a:t>（９月）</a:t>
                      </a:r>
                      <a:endParaRPr kumimoji="1" lang="ja-JP" alt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1200" dirty="0">
                          <a:solidFill>
                            <a:schemeClr val="bg1"/>
                          </a:solidFill>
                        </a:rPr>
                        <a:t>第４回策定委員会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kumimoji="1" lang="ja-JP" altLang="en-US" sz="1050" dirty="0">
                          <a:solidFill>
                            <a:schemeClr val="bg1"/>
                          </a:solidFill>
                        </a:rPr>
                        <a:t>（11月）</a:t>
                      </a:r>
                      <a:endParaRPr kumimoji="1" lang="ja-JP" altLang="en-US" sz="12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955285">
                <a:tc>
                  <a:txBody>
                    <a:bodyPr/>
                    <a:lstStyle/>
                    <a:p>
                      <a:r>
                        <a:rPr kumimoji="1" lang="ja-JP" altLang="en-US" sz="1050" b="0" dirty="0"/>
                        <a:t>【主な協議内容】</a:t>
                      </a:r>
                      <a:endParaRPr kumimoji="1" lang="ja-JP" altLang="en-US" sz="1050" b="0" dirty="0"/>
                    </a:p>
                    <a:p>
                      <a:r>
                        <a:rPr kumimoji="1" lang="ja-JP" altLang="en-US" sz="1050" dirty="0"/>
                        <a:t>・認知症施策</a:t>
                      </a:r>
                      <a:endParaRPr kumimoji="1" lang="ja-JP" altLang="en-US" sz="1050" dirty="0"/>
                    </a:p>
                    <a:p>
                      <a:r>
                        <a:rPr kumimoji="1" lang="ja-JP" altLang="en-US" sz="1050" dirty="0"/>
                        <a:t>・ニーズ調査の結果を踏まえた第９期計画の方向性等について</a:t>
                      </a:r>
                      <a:endParaRPr kumimoji="1" lang="ja-JP" altLang="en-US" sz="1050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050"/>
                        <a:t>【主な協議内容】</a:t>
                      </a:r>
                      <a:endParaRPr lang="ja-JP" altLang="en-US" sz="1050"/>
                    </a:p>
                    <a:p>
                      <a:r>
                        <a:rPr lang="ja-JP" altLang="en-US" sz="1050"/>
                        <a:t>・第９期の</a:t>
                      </a:r>
                      <a:r>
                        <a:rPr lang="ja-JP" altLang="en-US" sz="1050"/>
                        <a:t>基本目標等</a:t>
                      </a:r>
                      <a:endParaRPr lang="ja-JP" altLang="en-US" sz="1050"/>
                    </a:p>
                    <a:p>
                      <a:r>
                        <a:rPr kumimoji="1" lang="ja-JP" altLang="en-US" sz="1050" dirty="0"/>
                        <a:t>・フレイル対策</a:t>
                      </a:r>
                      <a:endParaRPr lang="ja-JP" altLang="en-US" sz="1050"/>
                    </a:p>
                    <a:p>
                      <a:r>
                        <a:rPr kumimoji="1" lang="ja-JP" altLang="en-US" sz="1050" dirty="0"/>
                        <a:t>・令和５年度の事業実績</a:t>
                      </a:r>
                      <a:endParaRPr kumimoji="1" lang="ja-JP" altLang="en-US" sz="1050" dirty="0"/>
                    </a:p>
                    <a:p>
                      <a:endParaRPr kumimoji="1" lang="ja-JP" alt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ja-JP" altLang="en-US" sz="1050"/>
                        <a:t>【主な協議内容】</a:t>
                      </a:r>
                      <a:endParaRPr kumimoji="1" lang="ja-JP" altLang="en-US" sz="800" dirty="0"/>
                    </a:p>
                    <a:p>
                      <a:r>
                        <a:rPr kumimoji="1" lang="ja-JP" altLang="en-US" sz="1050" dirty="0"/>
                        <a:t>・</a:t>
                      </a:r>
                      <a:r>
                        <a:rPr kumimoji="1" lang="ja-JP" altLang="en-US" sz="1050" dirty="0"/>
                        <a:t>地域包括ケアシステム</a:t>
                      </a:r>
                      <a:endParaRPr kumimoji="1" lang="ja-JP" altLang="en-US" sz="1050" dirty="0"/>
                    </a:p>
                    <a:p>
                      <a:r>
                        <a:rPr kumimoji="1" lang="ja-JP" altLang="en-US" sz="1050" dirty="0"/>
                        <a:t>・介護人材確保策</a:t>
                      </a:r>
                      <a:endParaRPr kumimoji="1" lang="ja-JP" altLang="en-US" sz="1050" dirty="0"/>
                    </a:p>
                    <a:p>
                      <a:pPr/>
                      <a:r>
                        <a:rPr kumimoji="1" lang="ja-JP" altLang="en-US" sz="1050" dirty="0"/>
                        <a:t>・</a:t>
                      </a:r>
                      <a:r>
                        <a:rPr kumimoji="1" lang="ja-JP" altLang="en-US" sz="1000" dirty="0"/>
                        <a:t>サービス見込量及び介護保険料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/>
                        <a:t>【主な協議内容】</a:t>
                      </a:r>
                      <a:endParaRPr kumimoji="1" lang="ja-JP" altLang="en-US" sz="1050" dirty="0"/>
                    </a:p>
                    <a:p>
                      <a:r>
                        <a:rPr kumimoji="1" lang="ja-JP" altLang="en-US" sz="1050" dirty="0"/>
                        <a:t>・</a:t>
                      </a:r>
                      <a:r>
                        <a:rPr kumimoji="1" lang="ja-JP" altLang="en-US" sz="1050" dirty="0"/>
                        <a:t>その他関係施策</a:t>
                      </a:r>
                      <a:endParaRPr lang="ja-JP" altLang="en-US" sz="1050"/>
                    </a:p>
                    <a:p>
                      <a:r>
                        <a:rPr kumimoji="1" lang="ja-JP" altLang="en-US" sz="1050" dirty="0"/>
                        <a:t>・</a:t>
                      </a:r>
                      <a:r>
                        <a:rPr kumimoji="1" lang="ja-JP" altLang="en-US" sz="1000" dirty="0"/>
                        <a:t>サービス見込量及び介護保険料</a:t>
                      </a:r>
                      <a:endParaRPr kumimoji="1" lang="ja-JP" altLang="en-US" dirty="0"/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19" name="四角形 33"/>
          <p:cNvSpPr/>
          <p:nvPr/>
        </p:nvSpPr>
        <p:spPr>
          <a:xfrm>
            <a:off x="7090653" y="125629"/>
            <a:ext cx="1802014" cy="78978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r>
              <a:rPr lang="ja-JP" altLang="en-US" sz="1400">
                <a:solidFill>
                  <a:srgbClr val="000000"/>
                </a:solidFill>
              </a:rPr>
              <a:t>令和５年５月24日</a:t>
            </a:r>
            <a:endParaRPr lang="ja-JP" altLang="en-US" sz="1600"/>
          </a:p>
          <a:p>
            <a:pPr algn="ctr">
              <a:defRPr lang="ja-JP" altLang="en-US"/>
            </a:pPr>
            <a:r>
              <a:rPr lang="ja-JP" altLang="en-US" sz="1400">
                <a:solidFill>
                  <a:srgbClr val="000000"/>
                </a:solidFill>
              </a:rPr>
              <a:t>令和５年度第１回     </a:t>
            </a:r>
            <a:endParaRPr lang="ja-JP" altLang="en-US" sz="1800" b="0">
              <a:solidFill>
                <a:srgbClr val="000000"/>
              </a:solidFill>
            </a:endParaRPr>
          </a:p>
          <a:p>
            <a:pPr algn="ctr">
              <a:defRPr lang="ja-JP" altLang="en-US"/>
            </a:pPr>
            <a:r>
              <a:rPr lang="ja-JP" altLang="en-US" sz="1400">
                <a:solidFill>
                  <a:srgbClr val="000000"/>
                </a:solidFill>
              </a:rPr>
              <a:t>策定委員会</a:t>
            </a:r>
            <a:r>
              <a:rPr lang="ja-JP" altLang="en-US" sz="1400" b="0">
                <a:solidFill>
                  <a:srgbClr val="000000"/>
                </a:solidFill>
              </a:rPr>
              <a:t>資料３</a:t>
            </a:r>
            <a:endParaRPr lang="ja-JP" altLang="en-US" sz="1200">
              <a:solidFill>
                <a:srgbClr val="000000"/>
              </a:solidFill>
            </a:endParaRPr>
          </a:p>
        </p:txBody>
      </p:sp>
      <p:sp>
        <p:nvSpPr>
          <p:cNvPr id="1120" name="四角形 34"/>
          <p:cNvSpPr/>
          <p:nvPr/>
        </p:nvSpPr>
        <p:spPr>
          <a:xfrm>
            <a:off x="540000" y="1134882"/>
            <a:ext cx="521610" cy="2142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r>
              <a:rPr lang="ja-JP" altLang="en-US" sz="1200">
                <a:solidFill>
                  <a:schemeClr val="bg1">
                    <a:lumMod val="50000"/>
                  </a:schemeClr>
                </a:solidFill>
              </a:rPr>
              <a:t>５月</a:t>
            </a:r>
            <a:endParaRPr lang="ja-JP" altLang="en-US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21" name="四角形 35"/>
          <p:cNvSpPr/>
          <p:nvPr/>
        </p:nvSpPr>
        <p:spPr>
          <a:xfrm>
            <a:off x="2788756" y="1126442"/>
            <a:ext cx="521610" cy="2142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r>
              <a:rPr lang="ja-JP" altLang="en-US" sz="1200">
                <a:solidFill>
                  <a:schemeClr val="bg1">
                    <a:lumMod val="50000"/>
                  </a:schemeClr>
                </a:solidFill>
              </a:rPr>
              <a:t>７月</a:t>
            </a:r>
            <a:endParaRPr lang="ja-JP" altLang="en-US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22" name="四角形 36"/>
          <p:cNvSpPr/>
          <p:nvPr/>
        </p:nvSpPr>
        <p:spPr>
          <a:xfrm>
            <a:off x="4913227" y="1131758"/>
            <a:ext cx="521610" cy="2142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r>
              <a:rPr lang="ja-JP" altLang="en-US" sz="1200">
                <a:solidFill>
                  <a:schemeClr val="bg1">
                    <a:lumMod val="50000"/>
                  </a:schemeClr>
                </a:solidFill>
              </a:rPr>
              <a:t>９月</a:t>
            </a:r>
            <a:endParaRPr lang="ja-JP" altLang="en-US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23" name="四角形 37"/>
          <p:cNvSpPr/>
          <p:nvPr/>
        </p:nvSpPr>
        <p:spPr>
          <a:xfrm>
            <a:off x="7289263" y="1126442"/>
            <a:ext cx="521610" cy="2142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r>
              <a:rPr lang="ja-JP" altLang="en-US" sz="1200">
                <a:solidFill>
                  <a:schemeClr val="bg1">
                    <a:lumMod val="50000"/>
                  </a:schemeClr>
                </a:solidFill>
              </a:rPr>
              <a:t>11月</a:t>
            </a:r>
            <a:endParaRPr lang="ja-JP" altLang="en-US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124" name="楕円 38"/>
          <p:cNvSpPr/>
          <p:nvPr/>
        </p:nvSpPr>
        <p:spPr>
          <a:xfrm>
            <a:off x="6299355" y="1491750"/>
            <a:ext cx="209174" cy="217971"/>
          </a:xfrm>
          <a:prstGeom prst="ellipse">
            <a:avLst/>
          </a:prstGeom>
          <a:solidFill>
            <a:schemeClr val="accent2"/>
          </a:solidFill>
          <a:ln w="12700" cap="flat" cmpd="sng" algn="ctr">
            <a:solidFill>
              <a:schemeClr val="accent2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/>
          </a:p>
        </p:txBody>
      </p:sp>
      <p:sp>
        <p:nvSpPr>
          <p:cNvPr id="1125" name="テキスト 39"/>
          <p:cNvSpPr txBox="1"/>
          <p:nvPr/>
        </p:nvSpPr>
        <p:spPr>
          <a:xfrm>
            <a:off x="6219831" y="1703703"/>
            <a:ext cx="367546" cy="1660047"/>
          </a:xfrm>
          <a:prstGeom prst="rect">
            <a:avLst/>
          </a:prstGeom>
        </p:spPr>
        <p:txBody>
          <a:bodyPr vert="eaVert" wrap="square">
            <a:spAutoFit/>
          </a:bodyPr>
          <a:p>
            <a:pPr>
              <a:defRPr lang="ja-JP" altLang="en-US"/>
            </a:pPr>
            <a:r>
              <a:rPr lang="ja-JP" altLang="en-US" sz="1200" b="1">
                <a:solidFill>
                  <a:schemeClr val="accent2"/>
                </a:solidFill>
              </a:rPr>
              <a:t>（</a:t>
            </a:r>
            <a:r>
              <a:rPr lang="ja-JP" altLang="en-US" sz="1200" b="1">
                <a:solidFill>
                  <a:schemeClr val="accent2"/>
                </a:solidFill>
              </a:rPr>
              <a:t>国</a:t>
            </a:r>
            <a:r>
              <a:rPr lang="ja-JP" altLang="en-US" sz="1200" b="1">
                <a:solidFill>
                  <a:schemeClr val="accent2"/>
                </a:solidFill>
              </a:rPr>
              <a:t>）</a:t>
            </a:r>
            <a:r>
              <a:rPr lang="ja-JP" altLang="en-US" sz="1200" b="1">
                <a:solidFill>
                  <a:schemeClr val="accent2"/>
                </a:solidFill>
              </a:rPr>
              <a:t>基本指針の告示</a:t>
            </a:r>
            <a:endParaRPr lang="ja-JP" altLang="en-US" sz="1200" b="1">
              <a:solidFill>
                <a:schemeClr val="accent2"/>
              </a:solidFill>
            </a:endParaRPr>
          </a:p>
        </p:txBody>
      </p:sp>
      <p:sp>
        <p:nvSpPr>
          <p:cNvPr id="1126" name="楕円 40"/>
          <p:cNvSpPr/>
          <p:nvPr/>
        </p:nvSpPr>
        <p:spPr>
          <a:xfrm>
            <a:off x="8394951" y="1479965"/>
            <a:ext cx="209174" cy="217971"/>
          </a:xfrm>
          <a:prstGeom prst="ellipse">
            <a:avLst/>
          </a:prstGeom>
          <a:solidFill>
            <a:srgbClr val="E78B8B"/>
          </a:solidFill>
          <a:ln w="12700" cap="flat" cmpd="sng" algn="ctr">
            <a:solidFill>
              <a:srgbClr val="E78B8B"/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endParaRPr lang="ja-JP" altLang="en-US">
              <a:solidFill>
                <a:srgbClr val="E78B8B"/>
              </a:solidFill>
            </a:endParaRPr>
          </a:p>
        </p:txBody>
      </p:sp>
      <p:sp>
        <p:nvSpPr>
          <p:cNvPr id="1127" name="テキスト 41"/>
          <p:cNvSpPr txBox="1"/>
          <p:nvPr/>
        </p:nvSpPr>
        <p:spPr>
          <a:xfrm>
            <a:off x="8315427" y="1691918"/>
            <a:ext cx="367546" cy="1660047"/>
          </a:xfrm>
          <a:prstGeom prst="rect">
            <a:avLst/>
          </a:prstGeom>
          <a:ln/>
        </p:spPr>
        <p:txBody>
          <a:bodyPr vert="eaVert" wrap="square">
            <a:spAutoFit/>
          </a:bodyPr>
          <a:p>
            <a:pPr>
              <a:defRPr lang="ja-JP" altLang="en-US"/>
            </a:pPr>
            <a:r>
              <a:rPr lang="ja-JP" altLang="en-US" sz="1200" b="1">
                <a:solidFill>
                  <a:srgbClr val="E78B8B"/>
                </a:solidFill>
              </a:rPr>
              <a:t>（市</a:t>
            </a:r>
            <a:r>
              <a:rPr lang="ja-JP" altLang="en-US" sz="1200" b="1">
                <a:solidFill>
                  <a:srgbClr val="E78B8B"/>
                </a:solidFill>
              </a:rPr>
              <a:t>）市議会へ報告</a:t>
            </a:r>
            <a:endParaRPr lang="ja-JP" altLang="en-US" sz="1200" b="1">
              <a:solidFill>
                <a:srgbClr val="E78B8B"/>
              </a:solidFill>
            </a:endParaRPr>
          </a:p>
        </p:txBody>
      </p:sp>
      <p:sp>
        <p:nvSpPr>
          <p:cNvPr id="1128" name="四角形 42"/>
          <p:cNvSpPr/>
          <p:nvPr/>
        </p:nvSpPr>
        <p:spPr>
          <a:xfrm>
            <a:off x="8226390" y="1126442"/>
            <a:ext cx="521610" cy="2142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r>
              <a:rPr lang="ja-JP" altLang="en-US" sz="1200">
                <a:solidFill>
                  <a:schemeClr val="bg1">
                    <a:lumMod val="50000"/>
                  </a:schemeClr>
                </a:solidFill>
              </a:rPr>
              <a:t>12月</a:t>
            </a:r>
            <a:endParaRPr lang="ja-JP" altLang="en-US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標準">
  <a:themeElements>
    <a:clrScheme name="標準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標準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標準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Application>JUST Focus</Application>
  <Company>米子市</Company>
  <AppVersion>4.1.7</AppVersion>
  <PresentationFormat>ユーザー設定</PresentationFormat>
  <Slides>1</Slides>
  <Notes>0</Note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creator>飯田 麻友</dc:creator>
  <cp:lastModifiedBy>飯田 麻友</cp:lastModifiedBy>
  <dcterms:created xsi:type="dcterms:W3CDTF">2023-05-23T05:04:07Z</dcterms:created>
  <dcterms:modified xsi:type="dcterms:W3CDTF">2023-05-23T11:45:15Z</dcterms:modified>
  <cp:revision>11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